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0" r:id="rId9"/>
    <p:sldId id="275" r:id="rId10"/>
    <p:sldId id="263" r:id="rId11"/>
    <p:sldId id="264" r:id="rId12"/>
    <p:sldId id="265" r:id="rId13"/>
    <p:sldId id="276" r:id="rId14"/>
    <p:sldId id="266" r:id="rId15"/>
    <p:sldId id="267" r:id="rId16"/>
    <p:sldId id="278" r:id="rId17"/>
    <p:sldId id="277" r:id="rId18"/>
    <p:sldId id="268" r:id="rId19"/>
    <p:sldId id="269" r:id="rId20"/>
    <p:sldId id="271" r:id="rId21"/>
    <p:sldId id="272" r:id="rId22"/>
    <p:sldId id="273" r:id="rId23"/>
    <p:sldId id="294" r:id="rId24"/>
    <p:sldId id="270" r:id="rId25"/>
    <p:sldId id="291" r:id="rId26"/>
    <p:sldId id="293" r:id="rId27"/>
    <p:sldId id="295" r:id="rId28"/>
    <p:sldId id="279" r:id="rId29"/>
    <p:sldId id="28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B1862-72F4-4B5B-815B-771DAA6E61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40FEA-F61F-426C-9219-0EEB5659CDBD}">
      <dgm:prSet/>
      <dgm:spPr/>
      <dgm:t>
        <a:bodyPr/>
        <a:lstStyle/>
        <a:p>
          <a:r>
            <a:rPr lang="en-US"/>
            <a:t>Physicians:</a:t>
          </a:r>
        </a:p>
      </dgm:t>
    </dgm:pt>
    <dgm:pt modelId="{8DA1E0B1-F70E-4A54-B505-1C193A354030}" type="parTrans" cxnId="{403EEA2C-05FE-476D-9219-AD3C083CC185}">
      <dgm:prSet/>
      <dgm:spPr/>
      <dgm:t>
        <a:bodyPr/>
        <a:lstStyle/>
        <a:p>
          <a:endParaRPr lang="en-US"/>
        </a:p>
      </dgm:t>
    </dgm:pt>
    <dgm:pt modelId="{411B3206-12CF-479F-B769-7EAB038B69E7}" type="sibTrans" cxnId="{403EEA2C-05FE-476D-9219-AD3C083CC185}">
      <dgm:prSet/>
      <dgm:spPr/>
      <dgm:t>
        <a:bodyPr/>
        <a:lstStyle/>
        <a:p>
          <a:endParaRPr lang="en-US"/>
        </a:p>
      </dgm:t>
    </dgm:pt>
    <dgm:pt modelId="{33933A44-7C35-41DA-837B-4A9247433A53}">
      <dgm:prSet/>
      <dgm:spPr/>
      <dgm:t>
        <a:bodyPr/>
        <a:lstStyle/>
        <a:p>
          <a:r>
            <a:rPr lang="en-US" dirty="0"/>
            <a:t>Undergraduate degree</a:t>
          </a:r>
        </a:p>
      </dgm:t>
    </dgm:pt>
    <dgm:pt modelId="{4C44F1BC-FE39-4765-A825-E86D5551D8FF}" type="parTrans" cxnId="{BA61527F-8D6F-4891-A86E-0E08492B4503}">
      <dgm:prSet/>
      <dgm:spPr/>
      <dgm:t>
        <a:bodyPr/>
        <a:lstStyle/>
        <a:p>
          <a:endParaRPr lang="en-US"/>
        </a:p>
      </dgm:t>
    </dgm:pt>
    <dgm:pt modelId="{75DCC458-8932-413D-BBF7-61BF78AFD146}" type="sibTrans" cxnId="{BA61527F-8D6F-4891-A86E-0E08492B4503}">
      <dgm:prSet/>
      <dgm:spPr/>
      <dgm:t>
        <a:bodyPr/>
        <a:lstStyle/>
        <a:p>
          <a:endParaRPr lang="en-US"/>
        </a:p>
      </dgm:t>
    </dgm:pt>
    <dgm:pt modelId="{F34F58AB-1E23-4B0D-8DAC-9F2D5C8DE1AD}">
      <dgm:prSet/>
      <dgm:spPr/>
      <dgm:t>
        <a:bodyPr/>
        <a:lstStyle/>
        <a:p>
          <a:r>
            <a:rPr lang="en-US" dirty="0"/>
            <a:t>Residency 3-7 years </a:t>
          </a:r>
        </a:p>
      </dgm:t>
    </dgm:pt>
    <dgm:pt modelId="{1FC990A6-FDF8-45C4-B6A8-80A22EFA0B40}" type="parTrans" cxnId="{CE32D05A-6892-4967-AA38-0D05CAC8E021}">
      <dgm:prSet/>
      <dgm:spPr/>
      <dgm:t>
        <a:bodyPr/>
        <a:lstStyle/>
        <a:p>
          <a:endParaRPr lang="en-US"/>
        </a:p>
      </dgm:t>
    </dgm:pt>
    <dgm:pt modelId="{4FE97D14-1E4C-4F7D-B8AE-945BEFBA4425}" type="sibTrans" cxnId="{CE32D05A-6892-4967-AA38-0D05CAC8E021}">
      <dgm:prSet/>
      <dgm:spPr/>
      <dgm:t>
        <a:bodyPr/>
        <a:lstStyle/>
        <a:p>
          <a:endParaRPr lang="en-US"/>
        </a:p>
      </dgm:t>
    </dgm:pt>
    <dgm:pt modelId="{291F800F-1079-47C4-B97D-74E142C49DA7}">
      <dgm:prSet/>
      <dgm:spPr/>
      <dgm:t>
        <a:bodyPr/>
        <a:lstStyle/>
        <a:p>
          <a:r>
            <a:rPr lang="en-US" dirty="0"/>
            <a:t>Board certification</a:t>
          </a:r>
        </a:p>
      </dgm:t>
    </dgm:pt>
    <dgm:pt modelId="{0898FC53-84FB-4F27-8362-47BE76095F17}" type="parTrans" cxnId="{44DBE77F-3611-4AC6-AABC-2521820177C0}">
      <dgm:prSet/>
      <dgm:spPr/>
      <dgm:t>
        <a:bodyPr/>
        <a:lstStyle/>
        <a:p>
          <a:endParaRPr lang="en-US"/>
        </a:p>
      </dgm:t>
    </dgm:pt>
    <dgm:pt modelId="{D2B74642-AADC-4ABA-BAB6-78AF85051C3B}" type="sibTrans" cxnId="{44DBE77F-3611-4AC6-AABC-2521820177C0}">
      <dgm:prSet/>
      <dgm:spPr/>
      <dgm:t>
        <a:bodyPr/>
        <a:lstStyle/>
        <a:p>
          <a:endParaRPr lang="en-US"/>
        </a:p>
      </dgm:t>
    </dgm:pt>
    <dgm:pt modelId="{0AA72DAC-109D-4453-86B7-EE4A5B128B74}">
      <dgm:prSet/>
      <dgm:spPr/>
      <dgm:t>
        <a:bodyPr/>
        <a:lstStyle/>
        <a:p>
          <a:r>
            <a:rPr lang="en-US" dirty="0"/>
            <a:t>Pharmacists:</a:t>
          </a:r>
        </a:p>
      </dgm:t>
    </dgm:pt>
    <dgm:pt modelId="{BD858A50-7E47-4638-9A98-6393FE45DFC1}" type="parTrans" cxnId="{2B364C8F-44B8-47C5-ABAE-19D54674DD13}">
      <dgm:prSet/>
      <dgm:spPr/>
      <dgm:t>
        <a:bodyPr/>
        <a:lstStyle/>
        <a:p>
          <a:endParaRPr lang="en-US"/>
        </a:p>
      </dgm:t>
    </dgm:pt>
    <dgm:pt modelId="{6B3AF624-EAE8-4FE4-A1C1-94CF23B961AA}" type="sibTrans" cxnId="{2B364C8F-44B8-47C5-ABAE-19D54674DD13}">
      <dgm:prSet/>
      <dgm:spPr/>
      <dgm:t>
        <a:bodyPr/>
        <a:lstStyle/>
        <a:p>
          <a:endParaRPr lang="en-US"/>
        </a:p>
      </dgm:t>
    </dgm:pt>
    <dgm:pt modelId="{952328DD-6FB9-43E3-B1C1-F86795D8D7C8}">
      <dgm:prSet/>
      <dgm:spPr/>
      <dgm:t>
        <a:bodyPr/>
        <a:lstStyle/>
        <a:p>
          <a:r>
            <a:rPr lang="en-US" dirty="0"/>
            <a:t>Undergraduate schooling (2-4 years)</a:t>
          </a:r>
        </a:p>
      </dgm:t>
    </dgm:pt>
    <dgm:pt modelId="{6245E573-B027-4BF9-BE0E-3B659BDC2C3B}" type="parTrans" cxnId="{6CA1C7B5-7DF0-4733-B526-CE9AE8862726}">
      <dgm:prSet/>
      <dgm:spPr/>
      <dgm:t>
        <a:bodyPr/>
        <a:lstStyle/>
        <a:p>
          <a:endParaRPr lang="en-US"/>
        </a:p>
      </dgm:t>
    </dgm:pt>
    <dgm:pt modelId="{933D802F-4806-4CB9-A37A-665ECA357218}" type="sibTrans" cxnId="{6CA1C7B5-7DF0-4733-B526-CE9AE8862726}">
      <dgm:prSet/>
      <dgm:spPr/>
      <dgm:t>
        <a:bodyPr/>
        <a:lstStyle/>
        <a:p>
          <a:endParaRPr lang="en-US"/>
        </a:p>
      </dgm:t>
    </dgm:pt>
    <dgm:pt modelId="{0A172025-940A-4875-89F8-1AB8C433609E}">
      <dgm:prSet/>
      <dgm:spPr/>
      <dgm:t>
        <a:bodyPr/>
        <a:lstStyle/>
        <a:p>
          <a:r>
            <a:rPr lang="en-US" dirty="0"/>
            <a:t>Residency 1-2 years*</a:t>
          </a:r>
        </a:p>
      </dgm:t>
    </dgm:pt>
    <dgm:pt modelId="{104C893E-9DE9-45D1-9799-8BE31EBD43C6}" type="parTrans" cxnId="{E94BBEE6-D07E-4A42-8998-5B97D63C04B0}">
      <dgm:prSet/>
      <dgm:spPr/>
      <dgm:t>
        <a:bodyPr/>
        <a:lstStyle/>
        <a:p>
          <a:endParaRPr lang="en-US"/>
        </a:p>
      </dgm:t>
    </dgm:pt>
    <dgm:pt modelId="{59CB5D54-4EB4-4748-8EAF-D7F0695E5E78}" type="sibTrans" cxnId="{E94BBEE6-D07E-4A42-8998-5B97D63C04B0}">
      <dgm:prSet/>
      <dgm:spPr/>
      <dgm:t>
        <a:bodyPr/>
        <a:lstStyle/>
        <a:p>
          <a:endParaRPr lang="en-US"/>
        </a:p>
      </dgm:t>
    </dgm:pt>
    <dgm:pt modelId="{B617DEE3-B10B-4D65-B5FF-3DF4A8B61425}">
      <dgm:prSet/>
      <dgm:spPr/>
      <dgm:t>
        <a:bodyPr/>
        <a:lstStyle/>
        <a:p>
          <a:r>
            <a:rPr lang="en-US" dirty="0"/>
            <a:t>Board certification*</a:t>
          </a:r>
        </a:p>
      </dgm:t>
    </dgm:pt>
    <dgm:pt modelId="{AB6B3740-F5E8-46D5-B1E5-9B28CBE3AF32}" type="parTrans" cxnId="{10E16A2D-38B3-432A-BC7B-E5DD9EF6DC44}">
      <dgm:prSet/>
      <dgm:spPr/>
      <dgm:t>
        <a:bodyPr/>
        <a:lstStyle/>
        <a:p>
          <a:endParaRPr lang="en-US"/>
        </a:p>
      </dgm:t>
    </dgm:pt>
    <dgm:pt modelId="{58423691-A2E4-465C-979A-6851F52653A5}" type="sibTrans" cxnId="{10E16A2D-38B3-432A-BC7B-E5DD9EF6DC44}">
      <dgm:prSet/>
      <dgm:spPr/>
      <dgm:t>
        <a:bodyPr/>
        <a:lstStyle/>
        <a:p>
          <a:endParaRPr lang="en-US"/>
        </a:p>
      </dgm:t>
    </dgm:pt>
    <dgm:pt modelId="{8DCB2D84-1F00-4728-9DD4-CED74E7BD3BC}">
      <dgm:prSet/>
      <dgm:spPr/>
      <dgm:t>
        <a:bodyPr/>
        <a:lstStyle/>
        <a:p>
          <a:r>
            <a:rPr lang="en-US" dirty="0"/>
            <a:t>4 years med school</a:t>
          </a:r>
        </a:p>
      </dgm:t>
    </dgm:pt>
    <dgm:pt modelId="{ABB5D96B-32FA-4EB3-817D-DB6C464505B8}" type="parTrans" cxnId="{ABB6D7D7-6E55-4ABF-BB02-AE7656367765}">
      <dgm:prSet/>
      <dgm:spPr/>
      <dgm:t>
        <a:bodyPr/>
        <a:lstStyle/>
        <a:p>
          <a:endParaRPr lang="en-US"/>
        </a:p>
      </dgm:t>
    </dgm:pt>
    <dgm:pt modelId="{85AD9A79-7336-4E2C-B8D5-295061E06415}" type="sibTrans" cxnId="{ABB6D7D7-6E55-4ABF-BB02-AE7656367765}">
      <dgm:prSet/>
      <dgm:spPr/>
      <dgm:t>
        <a:bodyPr/>
        <a:lstStyle/>
        <a:p>
          <a:endParaRPr lang="en-US"/>
        </a:p>
      </dgm:t>
    </dgm:pt>
    <dgm:pt modelId="{6B8D4920-9193-407A-A286-AADCB481907B}">
      <dgm:prSet/>
      <dgm:spPr/>
      <dgm:t>
        <a:bodyPr/>
        <a:lstStyle/>
        <a:p>
          <a:r>
            <a:rPr lang="en-US" dirty="0"/>
            <a:t>4 years pharmacy school</a:t>
          </a:r>
        </a:p>
      </dgm:t>
    </dgm:pt>
    <dgm:pt modelId="{B356C3B4-8C10-42F7-BAAE-B8A8508D7645}" type="parTrans" cxnId="{BD8E111E-D580-4A39-91DF-9BAB051DF5FD}">
      <dgm:prSet/>
      <dgm:spPr/>
      <dgm:t>
        <a:bodyPr/>
        <a:lstStyle/>
        <a:p>
          <a:endParaRPr lang="en-US"/>
        </a:p>
      </dgm:t>
    </dgm:pt>
    <dgm:pt modelId="{F9B5FF32-AFD3-4115-9DBF-493E245F0AA3}" type="sibTrans" cxnId="{BD8E111E-D580-4A39-91DF-9BAB051DF5FD}">
      <dgm:prSet/>
      <dgm:spPr/>
      <dgm:t>
        <a:bodyPr/>
        <a:lstStyle/>
        <a:p>
          <a:endParaRPr lang="en-US"/>
        </a:p>
      </dgm:t>
    </dgm:pt>
    <dgm:pt modelId="{F82E7DCF-4A01-4F45-BA54-C346D56729CB}" type="pres">
      <dgm:prSet presAssocID="{F5FB1862-72F4-4B5B-815B-771DAA6E611E}" presName="Name0" presStyleCnt="0">
        <dgm:presLayoutVars>
          <dgm:dir/>
          <dgm:animLvl val="lvl"/>
          <dgm:resizeHandles val="exact"/>
        </dgm:presLayoutVars>
      </dgm:prSet>
      <dgm:spPr/>
    </dgm:pt>
    <dgm:pt modelId="{B2E02789-F980-4DB3-B8CC-6A109233A37F}" type="pres">
      <dgm:prSet presAssocID="{18240FEA-F61F-426C-9219-0EEB5659CDBD}" presName="composite" presStyleCnt="0"/>
      <dgm:spPr/>
    </dgm:pt>
    <dgm:pt modelId="{D74D8967-B9C3-458C-B054-6B8DA65C7830}" type="pres">
      <dgm:prSet presAssocID="{18240FEA-F61F-426C-9219-0EEB5659CD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E8B5478-85F6-4D49-A51E-2699E59C0EE3}" type="pres">
      <dgm:prSet presAssocID="{18240FEA-F61F-426C-9219-0EEB5659CDBD}" presName="desTx" presStyleLbl="alignAccFollowNode1" presStyleIdx="0" presStyleCnt="2">
        <dgm:presLayoutVars>
          <dgm:bulletEnabled val="1"/>
        </dgm:presLayoutVars>
      </dgm:prSet>
      <dgm:spPr/>
    </dgm:pt>
    <dgm:pt modelId="{F8CC93D0-5B79-4A1A-AD2E-7461698BE72B}" type="pres">
      <dgm:prSet presAssocID="{411B3206-12CF-479F-B769-7EAB038B69E7}" presName="space" presStyleCnt="0"/>
      <dgm:spPr/>
    </dgm:pt>
    <dgm:pt modelId="{95B80722-C15E-4344-94FB-97B58E67E46F}" type="pres">
      <dgm:prSet presAssocID="{0AA72DAC-109D-4453-86B7-EE4A5B128B74}" presName="composite" presStyleCnt="0"/>
      <dgm:spPr/>
    </dgm:pt>
    <dgm:pt modelId="{D8D99916-9F9B-4CB5-AA51-ACF7BC205563}" type="pres">
      <dgm:prSet presAssocID="{0AA72DAC-109D-4453-86B7-EE4A5B128B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F335602-EDAC-4B64-8E31-B30C95642AD3}" type="pres">
      <dgm:prSet presAssocID="{0AA72DAC-109D-4453-86B7-EE4A5B128B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E91900-B659-4B76-BC49-C0351FC3C788}" type="presOf" srcId="{0AA72DAC-109D-4453-86B7-EE4A5B128B74}" destId="{D8D99916-9F9B-4CB5-AA51-ACF7BC205563}" srcOrd="0" destOrd="0" presId="urn:microsoft.com/office/officeart/2005/8/layout/hList1"/>
    <dgm:cxn modelId="{BD8E111E-D580-4A39-91DF-9BAB051DF5FD}" srcId="{0AA72DAC-109D-4453-86B7-EE4A5B128B74}" destId="{6B8D4920-9193-407A-A286-AADCB481907B}" srcOrd="1" destOrd="0" parTransId="{B356C3B4-8C10-42F7-BAAE-B8A8508D7645}" sibTransId="{F9B5FF32-AFD3-4115-9DBF-493E245F0AA3}"/>
    <dgm:cxn modelId="{101E5520-C141-4BF2-A1BD-5D0587E7AA79}" type="presOf" srcId="{B617DEE3-B10B-4D65-B5FF-3DF4A8B61425}" destId="{0F335602-EDAC-4B64-8E31-B30C95642AD3}" srcOrd="0" destOrd="3" presId="urn:microsoft.com/office/officeart/2005/8/layout/hList1"/>
    <dgm:cxn modelId="{10D9152B-9A96-4114-A472-D9F2602AE874}" type="presOf" srcId="{F5FB1862-72F4-4B5B-815B-771DAA6E611E}" destId="{F82E7DCF-4A01-4F45-BA54-C346D56729CB}" srcOrd="0" destOrd="0" presId="urn:microsoft.com/office/officeart/2005/8/layout/hList1"/>
    <dgm:cxn modelId="{403EEA2C-05FE-476D-9219-AD3C083CC185}" srcId="{F5FB1862-72F4-4B5B-815B-771DAA6E611E}" destId="{18240FEA-F61F-426C-9219-0EEB5659CDBD}" srcOrd="0" destOrd="0" parTransId="{8DA1E0B1-F70E-4A54-B505-1C193A354030}" sibTransId="{411B3206-12CF-479F-B769-7EAB038B69E7}"/>
    <dgm:cxn modelId="{10E16A2D-38B3-432A-BC7B-E5DD9EF6DC44}" srcId="{0AA72DAC-109D-4453-86B7-EE4A5B128B74}" destId="{B617DEE3-B10B-4D65-B5FF-3DF4A8B61425}" srcOrd="3" destOrd="0" parTransId="{AB6B3740-F5E8-46D5-B1E5-9B28CBE3AF32}" sibTransId="{58423691-A2E4-465C-979A-6851F52653A5}"/>
    <dgm:cxn modelId="{AEE4E03A-2AB5-4B9F-9B70-3321097C9A9A}" type="presOf" srcId="{291F800F-1079-47C4-B97D-74E142C49DA7}" destId="{8E8B5478-85F6-4D49-A51E-2699E59C0EE3}" srcOrd="0" destOrd="3" presId="urn:microsoft.com/office/officeart/2005/8/layout/hList1"/>
    <dgm:cxn modelId="{76A4393F-4D5B-479F-B933-6F43DD270CB1}" type="presOf" srcId="{0A172025-940A-4875-89F8-1AB8C433609E}" destId="{0F335602-EDAC-4B64-8E31-B30C95642AD3}" srcOrd="0" destOrd="2" presId="urn:microsoft.com/office/officeart/2005/8/layout/hList1"/>
    <dgm:cxn modelId="{D0215959-EAAC-4630-B327-744A2D6CEA63}" type="presOf" srcId="{33933A44-7C35-41DA-837B-4A9247433A53}" destId="{8E8B5478-85F6-4D49-A51E-2699E59C0EE3}" srcOrd="0" destOrd="0" presId="urn:microsoft.com/office/officeart/2005/8/layout/hList1"/>
    <dgm:cxn modelId="{CE32D05A-6892-4967-AA38-0D05CAC8E021}" srcId="{18240FEA-F61F-426C-9219-0EEB5659CDBD}" destId="{F34F58AB-1E23-4B0D-8DAC-9F2D5C8DE1AD}" srcOrd="2" destOrd="0" parTransId="{1FC990A6-FDF8-45C4-B6A8-80A22EFA0B40}" sibTransId="{4FE97D14-1E4C-4F7D-B8AE-945BEFBA4425}"/>
    <dgm:cxn modelId="{6031827D-A4F5-4C6D-81A8-39032010C336}" type="presOf" srcId="{F34F58AB-1E23-4B0D-8DAC-9F2D5C8DE1AD}" destId="{8E8B5478-85F6-4D49-A51E-2699E59C0EE3}" srcOrd="0" destOrd="2" presId="urn:microsoft.com/office/officeart/2005/8/layout/hList1"/>
    <dgm:cxn modelId="{BA61527F-8D6F-4891-A86E-0E08492B4503}" srcId="{18240FEA-F61F-426C-9219-0EEB5659CDBD}" destId="{33933A44-7C35-41DA-837B-4A9247433A53}" srcOrd="0" destOrd="0" parTransId="{4C44F1BC-FE39-4765-A825-E86D5551D8FF}" sibTransId="{75DCC458-8932-413D-BBF7-61BF78AFD146}"/>
    <dgm:cxn modelId="{44DBE77F-3611-4AC6-AABC-2521820177C0}" srcId="{18240FEA-F61F-426C-9219-0EEB5659CDBD}" destId="{291F800F-1079-47C4-B97D-74E142C49DA7}" srcOrd="3" destOrd="0" parTransId="{0898FC53-84FB-4F27-8362-47BE76095F17}" sibTransId="{D2B74642-AADC-4ABA-BAB6-78AF85051C3B}"/>
    <dgm:cxn modelId="{2B364C8F-44B8-47C5-ABAE-19D54674DD13}" srcId="{F5FB1862-72F4-4B5B-815B-771DAA6E611E}" destId="{0AA72DAC-109D-4453-86B7-EE4A5B128B74}" srcOrd="1" destOrd="0" parTransId="{BD858A50-7E47-4638-9A98-6393FE45DFC1}" sibTransId="{6B3AF624-EAE8-4FE4-A1C1-94CF23B961AA}"/>
    <dgm:cxn modelId="{C5A6C79C-12FB-4685-A62D-B5449AD2761B}" type="presOf" srcId="{8DCB2D84-1F00-4728-9DD4-CED74E7BD3BC}" destId="{8E8B5478-85F6-4D49-A51E-2699E59C0EE3}" srcOrd="0" destOrd="1" presId="urn:microsoft.com/office/officeart/2005/8/layout/hList1"/>
    <dgm:cxn modelId="{6CA1C7B5-7DF0-4733-B526-CE9AE8862726}" srcId="{0AA72DAC-109D-4453-86B7-EE4A5B128B74}" destId="{952328DD-6FB9-43E3-B1C1-F86795D8D7C8}" srcOrd="0" destOrd="0" parTransId="{6245E573-B027-4BF9-BE0E-3B659BDC2C3B}" sibTransId="{933D802F-4806-4CB9-A37A-665ECA357218}"/>
    <dgm:cxn modelId="{526580BC-D128-4892-B2E6-7C6E3FA0278F}" type="presOf" srcId="{952328DD-6FB9-43E3-B1C1-F86795D8D7C8}" destId="{0F335602-EDAC-4B64-8E31-B30C95642AD3}" srcOrd="0" destOrd="0" presId="urn:microsoft.com/office/officeart/2005/8/layout/hList1"/>
    <dgm:cxn modelId="{3AD88ECE-994C-4BC3-81E3-5C82C05E0269}" type="presOf" srcId="{6B8D4920-9193-407A-A286-AADCB481907B}" destId="{0F335602-EDAC-4B64-8E31-B30C95642AD3}" srcOrd="0" destOrd="1" presId="urn:microsoft.com/office/officeart/2005/8/layout/hList1"/>
    <dgm:cxn modelId="{ABB6D7D7-6E55-4ABF-BB02-AE7656367765}" srcId="{18240FEA-F61F-426C-9219-0EEB5659CDBD}" destId="{8DCB2D84-1F00-4728-9DD4-CED74E7BD3BC}" srcOrd="1" destOrd="0" parTransId="{ABB5D96B-32FA-4EB3-817D-DB6C464505B8}" sibTransId="{85AD9A79-7336-4E2C-B8D5-295061E06415}"/>
    <dgm:cxn modelId="{1A3644D9-9060-43F8-97C6-385B3C52627E}" type="presOf" srcId="{18240FEA-F61F-426C-9219-0EEB5659CDBD}" destId="{D74D8967-B9C3-458C-B054-6B8DA65C7830}" srcOrd="0" destOrd="0" presId="urn:microsoft.com/office/officeart/2005/8/layout/hList1"/>
    <dgm:cxn modelId="{E94BBEE6-D07E-4A42-8998-5B97D63C04B0}" srcId="{0AA72DAC-109D-4453-86B7-EE4A5B128B74}" destId="{0A172025-940A-4875-89F8-1AB8C433609E}" srcOrd="2" destOrd="0" parTransId="{104C893E-9DE9-45D1-9799-8BE31EBD43C6}" sibTransId="{59CB5D54-4EB4-4748-8EAF-D7F0695E5E78}"/>
    <dgm:cxn modelId="{B617F39A-7139-4545-9CE2-A24DF0C56215}" type="presParOf" srcId="{F82E7DCF-4A01-4F45-BA54-C346D56729CB}" destId="{B2E02789-F980-4DB3-B8CC-6A109233A37F}" srcOrd="0" destOrd="0" presId="urn:microsoft.com/office/officeart/2005/8/layout/hList1"/>
    <dgm:cxn modelId="{B4A1A09E-725E-4517-9D39-46CFDF8F8A4C}" type="presParOf" srcId="{B2E02789-F980-4DB3-B8CC-6A109233A37F}" destId="{D74D8967-B9C3-458C-B054-6B8DA65C7830}" srcOrd="0" destOrd="0" presId="urn:microsoft.com/office/officeart/2005/8/layout/hList1"/>
    <dgm:cxn modelId="{7213A546-3178-4298-AA92-E380F2520B94}" type="presParOf" srcId="{B2E02789-F980-4DB3-B8CC-6A109233A37F}" destId="{8E8B5478-85F6-4D49-A51E-2699E59C0EE3}" srcOrd="1" destOrd="0" presId="urn:microsoft.com/office/officeart/2005/8/layout/hList1"/>
    <dgm:cxn modelId="{75B7E772-17FF-4173-8FC0-A90EF00AAD26}" type="presParOf" srcId="{F82E7DCF-4A01-4F45-BA54-C346D56729CB}" destId="{F8CC93D0-5B79-4A1A-AD2E-7461698BE72B}" srcOrd="1" destOrd="0" presId="urn:microsoft.com/office/officeart/2005/8/layout/hList1"/>
    <dgm:cxn modelId="{8CB9C5CD-40E2-4A35-A413-4E63F5263934}" type="presParOf" srcId="{F82E7DCF-4A01-4F45-BA54-C346D56729CB}" destId="{95B80722-C15E-4344-94FB-97B58E67E46F}" srcOrd="2" destOrd="0" presId="urn:microsoft.com/office/officeart/2005/8/layout/hList1"/>
    <dgm:cxn modelId="{AB5E6EB0-A844-4179-A4E4-6773BD96A770}" type="presParOf" srcId="{95B80722-C15E-4344-94FB-97B58E67E46F}" destId="{D8D99916-9F9B-4CB5-AA51-ACF7BC205563}" srcOrd="0" destOrd="0" presId="urn:microsoft.com/office/officeart/2005/8/layout/hList1"/>
    <dgm:cxn modelId="{0FE923A1-FF3B-461B-AF96-7B1071941FC4}" type="presParOf" srcId="{95B80722-C15E-4344-94FB-97B58E67E46F}" destId="{0F335602-EDAC-4B64-8E31-B30C95642A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95DB1-A32E-4553-BAA2-6B71B4265507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DD0586-B5EF-465B-BB20-7492C9F3A467}">
      <dgm:prSet phldrT="[Text]"/>
      <dgm:spPr/>
      <dgm:t>
        <a:bodyPr/>
        <a:lstStyle/>
        <a:p>
          <a:r>
            <a:rPr lang="en-US" dirty="0"/>
            <a:t>Hospital</a:t>
          </a:r>
        </a:p>
      </dgm:t>
    </dgm:pt>
    <dgm:pt modelId="{B1E8F421-D426-4EB0-879A-F88E6F21EC76}" type="parTrans" cxnId="{FF22A600-C291-4688-AC00-E3478EB1A7B8}">
      <dgm:prSet/>
      <dgm:spPr/>
      <dgm:t>
        <a:bodyPr/>
        <a:lstStyle/>
        <a:p>
          <a:endParaRPr lang="en-US"/>
        </a:p>
      </dgm:t>
    </dgm:pt>
    <dgm:pt modelId="{23E521BC-D660-42C9-8382-2DD502364A02}" type="sibTrans" cxnId="{FF22A600-C291-4688-AC00-E3478EB1A7B8}">
      <dgm:prSet/>
      <dgm:spPr/>
      <dgm:t>
        <a:bodyPr/>
        <a:lstStyle/>
        <a:p>
          <a:endParaRPr lang="en-US"/>
        </a:p>
      </dgm:t>
    </dgm:pt>
    <dgm:pt modelId="{96B97D34-AD9B-4CF7-A6B6-120FD6EA6888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BF2250C9-5C55-4BEC-84BF-1A8F6C92144F}" type="parTrans" cxnId="{AFE44CAB-06EE-4DE3-A504-4D90836FF569}">
      <dgm:prSet/>
      <dgm:spPr/>
      <dgm:t>
        <a:bodyPr/>
        <a:lstStyle/>
        <a:p>
          <a:endParaRPr lang="en-US"/>
        </a:p>
      </dgm:t>
    </dgm:pt>
    <dgm:pt modelId="{7D55AEC1-507B-4C49-8F24-E3DFF8ACE786}" type="sibTrans" cxnId="{AFE44CAB-06EE-4DE3-A504-4D90836FF569}">
      <dgm:prSet/>
      <dgm:spPr/>
      <dgm:t>
        <a:bodyPr/>
        <a:lstStyle/>
        <a:p>
          <a:endParaRPr lang="en-US"/>
        </a:p>
      </dgm:t>
    </dgm:pt>
    <dgm:pt modelId="{8A9F1C98-32EF-4092-97EF-2E5634344C7D}">
      <dgm:prSet phldrT="[Text]"/>
      <dgm:spPr/>
      <dgm:t>
        <a:bodyPr/>
        <a:lstStyle/>
        <a:p>
          <a:r>
            <a:rPr lang="en-US" dirty="0"/>
            <a:t>Managed Care</a:t>
          </a:r>
        </a:p>
      </dgm:t>
    </dgm:pt>
    <dgm:pt modelId="{2A920475-7DDB-4F30-80A9-FF3E43E95B12}" type="parTrans" cxnId="{B0249F3F-8DFF-442B-887F-18E843C2B075}">
      <dgm:prSet/>
      <dgm:spPr/>
      <dgm:t>
        <a:bodyPr/>
        <a:lstStyle/>
        <a:p>
          <a:endParaRPr lang="en-US"/>
        </a:p>
      </dgm:t>
    </dgm:pt>
    <dgm:pt modelId="{D7774EFE-F5D7-405C-8541-138D74917C03}" type="sibTrans" cxnId="{B0249F3F-8DFF-442B-887F-18E843C2B075}">
      <dgm:prSet/>
      <dgm:spPr/>
      <dgm:t>
        <a:bodyPr/>
        <a:lstStyle/>
        <a:p>
          <a:endParaRPr lang="en-US"/>
        </a:p>
      </dgm:t>
    </dgm:pt>
    <dgm:pt modelId="{4D0330F1-0E7C-4F1D-94AB-7855DC8912FB}">
      <dgm:prSet phldrT="[Text]"/>
      <dgm:spPr/>
      <dgm:t>
        <a:bodyPr/>
        <a:lstStyle/>
        <a:p>
          <a:r>
            <a:rPr lang="en-US" dirty="0"/>
            <a:t>Admin</a:t>
          </a:r>
        </a:p>
      </dgm:t>
    </dgm:pt>
    <dgm:pt modelId="{6ECFC963-AD03-4F51-B85F-81FD57BB345E}" type="parTrans" cxnId="{7649CE3C-14B6-439E-9F2B-F497BF28BCA3}">
      <dgm:prSet/>
      <dgm:spPr/>
      <dgm:t>
        <a:bodyPr/>
        <a:lstStyle/>
        <a:p>
          <a:endParaRPr lang="en-US"/>
        </a:p>
      </dgm:t>
    </dgm:pt>
    <dgm:pt modelId="{90B3CA79-2A79-47BC-B36D-587E67537B45}" type="sibTrans" cxnId="{7649CE3C-14B6-439E-9F2B-F497BF28BCA3}">
      <dgm:prSet/>
      <dgm:spPr/>
      <dgm:t>
        <a:bodyPr/>
        <a:lstStyle/>
        <a:p>
          <a:endParaRPr lang="en-US"/>
        </a:p>
      </dgm:t>
    </dgm:pt>
    <dgm:pt modelId="{4C38C0DB-47B8-4F1E-8DBA-91C2251E92BF}">
      <dgm:prSet phldrT="[Text]"/>
      <dgm:spPr/>
      <dgm:t>
        <a:bodyPr/>
        <a:lstStyle/>
        <a:p>
          <a:r>
            <a:rPr lang="en-US" dirty="0"/>
            <a:t>Ambulatory Care</a:t>
          </a:r>
        </a:p>
      </dgm:t>
    </dgm:pt>
    <dgm:pt modelId="{061A181E-5A4B-49DE-AE5A-AA265C2343BA}" type="parTrans" cxnId="{0BC32912-380E-41E5-B7F5-3E8DC32F0402}">
      <dgm:prSet/>
      <dgm:spPr/>
      <dgm:t>
        <a:bodyPr/>
        <a:lstStyle/>
        <a:p>
          <a:endParaRPr lang="en-US"/>
        </a:p>
      </dgm:t>
    </dgm:pt>
    <dgm:pt modelId="{9D1CD83F-E44F-4C1E-8BDC-AF213280BB7A}" type="sibTrans" cxnId="{0BC32912-380E-41E5-B7F5-3E8DC32F0402}">
      <dgm:prSet/>
      <dgm:spPr/>
      <dgm:t>
        <a:bodyPr/>
        <a:lstStyle/>
        <a:p>
          <a:endParaRPr lang="en-US"/>
        </a:p>
      </dgm:t>
    </dgm:pt>
    <dgm:pt modelId="{475C6E6B-B5E8-473B-ACED-610D3DE319B7}" type="pres">
      <dgm:prSet presAssocID="{18795DB1-A32E-4553-BAA2-6B71B4265507}" presName="diagram" presStyleCnt="0">
        <dgm:presLayoutVars>
          <dgm:dir/>
          <dgm:resizeHandles val="exact"/>
        </dgm:presLayoutVars>
      </dgm:prSet>
      <dgm:spPr/>
    </dgm:pt>
    <dgm:pt modelId="{FCA1E7B4-FFF5-4B2F-B3E6-9779E32A2647}" type="pres">
      <dgm:prSet presAssocID="{4FDD0586-B5EF-465B-BB20-7492C9F3A467}" presName="node" presStyleLbl="node1" presStyleIdx="0" presStyleCnt="5">
        <dgm:presLayoutVars>
          <dgm:bulletEnabled val="1"/>
        </dgm:presLayoutVars>
      </dgm:prSet>
      <dgm:spPr/>
    </dgm:pt>
    <dgm:pt modelId="{36DE0587-9DA2-4D4E-B914-53F75FE018EA}" type="pres">
      <dgm:prSet presAssocID="{23E521BC-D660-42C9-8382-2DD502364A02}" presName="sibTrans" presStyleCnt="0"/>
      <dgm:spPr/>
    </dgm:pt>
    <dgm:pt modelId="{DDF4D417-79FE-4A1D-8D7C-7A472BF67E82}" type="pres">
      <dgm:prSet presAssocID="{4C38C0DB-47B8-4F1E-8DBA-91C2251E92BF}" presName="node" presStyleLbl="node1" presStyleIdx="1" presStyleCnt="5">
        <dgm:presLayoutVars>
          <dgm:bulletEnabled val="1"/>
        </dgm:presLayoutVars>
      </dgm:prSet>
      <dgm:spPr/>
    </dgm:pt>
    <dgm:pt modelId="{5B3C242D-E992-49F4-9C2D-8B532203D0F1}" type="pres">
      <dgm:prSet presAssocID="{9D1CD83F-E44F-4C1E-8BDC-AF213280BB7A}" presName="sibTrans" presStyleCnt="0"/>
      <dgm:spPr/>
    </dgm:pt>
    <dgm:pt modelId="{1250BA7D-9F0A-4426-BEF2-1C84E5872845}" type="pres">
      <dgm:prSet presAssocID="{96B97D34-AD9B-4CF7-A6B6-120FD6EA6888}" presName="node" presStyleLbl="node1" presStyleIdx="2" presStyleCnt="5">
        <dgm:presLayoutVars>
          <dgm:bulletEnabled val="1"/>
        </dgm:presLayoutVars>
      </dgm:prSet>
      <dgm:spPr/>
    </dgm:pt>
    <dgm:pt modelId="{A061C700-6E5B-4986-B9A2-3C5639ED8DA1}" type="pres">
      <dgm:prSet presAssocID="{7D55AEC1-507B-4C49-8F24-E3DFF8ACE786}" presName="sibTrans" presStyleCnt="0"/>
      <dgm:spPr/>
    </dgm:pt>
    <dgm:pt modelId="{AB5A4125-9181-4EBC-A248-BA85FA8722E5}" type="pres">
      <dgm:prSet presAssocID="{8A9F1C98-32EF-4092-97EF-2E5634344C7D}" presName="node" presStyleLbl="node1" presStyleIdx="3" presStyleCnt="5">
        <dgm:presLayoutVars>
          <dgm:bulletEnabled val="1"/>
        </dgm:presLayoutVars>
      </dgm:prSet>
      <dgm:spPr/>
    </dgm:pt>
    <dgm:pt modelId="{858816F9-3691-4003-8BFD-28749E303C09}" type="pres">
      <dgm:prSet presAssocID="{D7774EFE-F5D7-405C-8541-138D74917C03}" presName="sibTrans" presStyleCnt="0"/>
      <dgm:spPr/>
    </dgm:pt>
    <dgm:pt modelId="{1C48E17B-7B43-4580-B6C3-20E06AE62DDA}" type="pres">
      <dgm:prSet presAssocID="{4D0330F1-0E7C-4F1D-94AB-7855DC8912FB}" presName="node" presStyleLbl="node1" presStyleIdx="4" presStyleCnt="5">
        <dgm:presLayoutVars>
          <dgm:bulletEnabled val="1"/>
        </dgm:presLayoutVars>
      </dgm:prSet>
      <dgm:spPr/>
    </dgm:pt>
  </dgm:ptLst>
  <dgm:cxnLst>
    <dgm:cxn modelId="{FF22A600-C291-4688-AC00-E3478EB1A7B8}" srcId="{18795DB1-A32E-4553-BAA2-6B71B4265507}" destId="{4FDD0586-B5EF-465B-BB20-7492C9F3A467}" srcOrd="0" destOrd="0" parTransId="{B1E8F421-D426-4EB0-879A-F88E6F21EC76}" sibTransId="{23E521BC-D660-42C9-8382-2DD502364A02}"/>
    <dgm:cxn modelId="{0BC32912-380E-41E5-B7F5-3E8DC32F0402}" srcId="{18795DB1-A32E-4553-BAA2-6B71B4265507}" destId="{4C38C0DB-47B8-4F1E-8DBA-91C2251E92BF}" srcOrd="1" destOrd="0" parTransId="{061A181E-5A4B-49DE-AE5A-AA265C2343BA}" sibTransId="{9D1CD83F-E44F-4C1E-8BDC-AF213280BB7A}"/>
    <dgm:cxn modelId="{8027241C-C2E5-4102-8B3C-E8FFD4416CE9}" type="presOf" srcId="{4FDD0586-B5EF-465B-BB20-7492C9F3A467}" destId="{FCA1E7B4-FFF5-4B2F-B3E6-9779E32A2647}" srcOrd="0" destOrd="0" presId="urn:microsoft.com/office/officeart/2005/8/layout/default"/>
    <dgm:cxn modelId="{7649CE3C-14B6-439E-9F2B-F497BF28BCA3}" srcId="{18795DB1-A32E-4553-BAA2-6B71B4265507}" destId="{4D0330F1-0E7C-4F1D-94AB-7855DC8912FB}" srcOrd="4" destOrd="0" parTransId="{6ECFC963-AD03-4F51-B85F-81FD57BB345E}" sibTransId="{90B3CA79-2A79-47BC-B36D-587E67537B45}"/>
    <dgm:cxn modelId="{B0249F3F-8DFF-442B-887F-18E843C2B075}" srcId="{18795DB1-A32E-4553-BAA2-6B71B4265507}" destId="{8A9F1C98-32EF-4092-97EF-2E5634344C7D}" srcOrd="3" destOrd="0" parTransId="{2A920475-7DDB-4F30-80A9-FF3E43E95B12}" sibTransId="{D7774EFE-F5D7-405C-8541-138D74917C03}"/>
    <dgm:cxn modelId="{C713A480-5F24-4875-9688-F7336A16510F}" type="presOf" srcId="{96B97D34-AD9B-4CF7-A6B6-120FD6EA6888}" destId="{1250BA7D-9F0A-4426-BEF2-1C84E5872845}" srcOrd="0" destOrd="0" presId="urn:microsoft.com/office/officeart/2005/8/layout/default"/>
    <dgm:cxn modelId="{AFE44CAB-06EE-4DE3-A504-4D90836FF569}" srcId="{18795DB1-A32E-4553-BAA2-6B71B4265507}" destId="{96B97D34-AD9B-4CF7-A6B6-120FD6EA6888}" srcOrd="2" destOrd="0" parTransId="{BF2250C9-5C55-4BEC-84BF-1A8F6C92144F}" sibTransId="{7D55AEC1-507B-4C49-8F24-E3DFF8ACE786}"/>
    <dgm:cxn modelId="{3313EDAD-B89B-45C0-BC68-28F56BA7DC3A}" type="presOf" srcId="{4C38C0DB-47B8-4F1E-8DBA-91C2251E92BF}" destId="{DDF4D417-79FE-4A1D-8D7C-7A472BF67E82}" srcOrd="0" destOrd="0" presId="urn:microsoft.com/office/officeart/2005/8/layout/default"/>
    <dgm:cxn modelId="{E0D799CF-29D9-4DB0-A681-E2B8B536ADAA}" type="presOf" srcId="{4D0330F1-0E7C-4F1D-94AB-7855DC8912FB}" destId="{1C48E17B-7B43-4580-B6C3-20E06AE62DDA}" srcOrd="0" destOrd="0" presId="urn:microsoft.com/office/officeart/2005/8/layout/default"/>
    <dgm:cxn modelId="{9E5233E6-0E0F-453E-91E4-120CFE0E60ED}" type="presOf" srcId="{18795DB1-A32E-4553-BAA2-6B71B4265507}" destId="{475C6E6B-B5E8-473B-ACED-610D3DE319B7}" srcOrd="0" destOrd="0" presId="urn:microsoft.com/office/officeart/2005/8/layout/default"/>
    <dgm:cxn modelId="{E836BAFF-FB3E-445F-87A5-EC3B9832F865}" type="presOf" srcId="{8A9F1C98-32EF-4092-97EF-2E5634344C7D}" destId="{AB5A4125-9181-4EBC-A248-BA85FA8722E5}" srcOrd="0" destOrd="0" presId="urn:microsoft.com/office/officeart/2005/8/layout/default"/>
    <dgm:cxn modelId="{4CE3A7D2-6DF5-4B52-8692-B0B83171FDB5}" type="presParOf" srcId="{475C6E6B-B5E8-473B-ACED-610D3DE319B7}" destId="{FCA1E7B4-FFF5-4B2F-B3E6-9779E32A2647}" srcOrd="0" destOrd="0" presId="urn:microsoft.com/office/officeart/2005/8/layout/default"/>
    <dgm:cxn modelId="{DE872563-3ACF-4348-96CB-9F60B56A3C13}" type="presParOf" srcId="{475C6E6B-B5E8-473B-ACED-610D3DE319B7}" destId="{36DE0587-9DA2-4D4E-B914-53F75FE018EA}" srcOrd="1" destOrd="0" presId="urn:microsoft.com/office/officeart/2005/8/layout/default"/>
    <dgm:cxn modelId="{83BDB0FE-4682-49CE-8029-19034EC4227D}" type="presParOf" srcId="{475C6E6B-B5E8-473B-ACED-610D3DE319B7}" destId="{DDF4D417-79FE-4A1D-8D7C-7A472BF67E82}" srcOrd="2" destOrd="0" presId="urn:microsoft.com/office/officeart/2005/8/layout/default"/>
    <dgm:cxn modelId="{B8B23C16-80B7-4074-9BEC-FBDC335376A7}" type="presParOf" srcId="{475C6E6B-B5E8-473B-ACED-610D3DE319B7}" destId="{5B3C242D-E992-49F4-9C2D-8B532203D0F1}" srcOrd="3" destOrd="0" presId="urn:microsoft.com/office/officeart/2005/8/layout/default"/>
    <dgm:cxn modelId="{25574A4A-2EF8-401E-A5AB-69C5C5464FB4}" type="presParOf" srcId="{475C6E6B-B5E8-473B-ACED-610D3DE319B7}" destId="{1250BA7D-9F0A-4426-BEF2-1C84E5872845}" srcOrd="4" destOrd="0" presId="urn:microsoft.com/office/officeart/2005/8/layout/default"/>
    <dgm:cxn modelId="{81F3714A-6C92-48F9-8144-65C239CE62B2}" type="presParOf" srcId="{475C6E6B-B5E8-473B-ACED-610D3DE319B7}" destId="{A061C700-6E5B-4986-B9A2-3C5639ED8DA1}" srcOrd="5" destOrd="0" presId="urn:microsoft.com/office/officeart/2005/8/layout/default"/>
    <dgm:cxn modelId="{CF06935F-95FF-4A1D-B8C4-4900A4CE08D8}" type="presParOf" srcId="{475C6E6B-B5E8-473B-ACED-610D3DE319B7}" destId="{AB5A4125-9181-4EBC-A248-BA85FA8722E5}" srcOrd="6" destOrd="0" presId="urn:microsoft.com/office/officeart/2005/8/layout/default"/>
    <dgm:cxn modelId="{EE2DBCEA-2DEC-4837-8DE8-6187B6E085BA}" type="presParOf" srcId="{475C6E6B-B5E8-473B-ACED-610D3DE319B7}" destId="{858816F9-3691-4003-8BFD-28749E303C09}" srcOrd="7" destOrd="0" presId="urn:microsoft.com/office/officeart/2005/8/layout/default"/>
    <dgm:cxn modelId="{1550D1A1-9AB9-409B-BA38-82F4308B3A61}" type="presParOf" srcId="{475C6E6B-B5E8-473B-ACED-610D3DE319B7}" destId="{1C48E17B-7B43-4580-B6C3-20E06AE62DD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95DB1-A32E-4553-BAA2-6B71B4265507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DD0586-B5EF-465B-BB20-7492C9F3A467}">
      <dgm:prSet phldrT="[Text]"/>
      <dgm:spPr/>
      <dgm:t>
        <a:bodyPr/>
        <a:lstStyle/>
        <a:p>
          <a:r>
            <a:rPr lang="en-US" dirty="0"/>
            <a:t>Ambulatory Care</a:t>
          </a:r>
        </a:p>
      </dgm:t>
    </dgm:pt>
    <dgm:pt modelId="{B1E8F421-D426-4EB0-879A-F88E6F21EC76}" type="parTrans" cxnId="{FF22A600-C291-4688-AC00-E3478EB1A7B8}">
      <dgm:prSet/>
      <dgm:spPr/>
      <dgm:t>
        <a:bodyPr/>
        <a:lstStyle/>
        <a:p>
          <a:endParaRPr lang="en-US"/>
        </a:p>
      </dgm:t>
    </dgm:pt>
    <dgm:pt modelId="{23E521BC-D660-42C9-8382-2DD502364A02}" type="sibTrans" cxnId="{FF22A600-C291-4688-AC00-E3478EB1A7B8}">
      <dgm:prSet/>
      <dgm:spPr/>
      <dgm:t>
        <a:bodyPr/>
        <a:lstStyle/>
        <a:p>
          <a:endParaRPr lang="en-US"/>
        </a:p>
      </dgm:t>
    </dgm:pt>
    <dgm:pt modelId="{96B97D34-AD9B-4CF7-A6B6-120FD6EA6888}">
      <dgm:prSet phldrT="[Text]"/>
      <dgm:spPr/>
      <dgm:t>
        <a:bodyPr/>
        <a:lstStyle/>
        <a:p>
          <a:r>
            <a:rPr lang="en-US" dirty="0"/>
            <a:t>Oncology</a:t>
          </a:r>
        </a:p>
      </dgm:t>
    </dgm:pt>
    <dgm:pt modelId="{BF2250C9-5C55-4BEC-84BF-1A8F6C92144F}" type="parTrans" cxnId="{AFE44CAB-06EE-4DE3-A504-4D90836FF569}">
      <dgm:prSet/>
      <dgm:spPr/>
      <dgm:t>
        <a:bodyPr/>
        <a:lstStyle/>
        <a:p>
          <a:endParaRPr lang="en-US"/>
        </a:p>
      </dgm:t>
    </dgm:pt>
    <dgm:pt modelId="{7D55AEC1-507B-4C49-8F24-E3DFF8ACE786}" type="sibTrans" cxnId="{AFE44CAB-06EE-4DE3-A504-4D90836FF569}">
      <dgm:prSet/>
      <dgm:spPr/>
      <dgm:t>
        <a:bodyPr/>
        <a:lstStyle/>
        <a:p>
          <a:endParaRPr lang="en-US"/>
        </a:p>
      </dgm:t>
    </dgm:pt>
    <dgm:pt modelId="{4D0330F1-0E7C-4F1D-94AB-7855DC8912FB}">
      <dgm:prSet phldrT="[Text]"/>
      <dgm:spPr/>
      <dgm:t>
        <a:bodyPr/>
        <a:lstStyle/>
        <a:p>
          <a:r>
            <a:rPr lang="en-US" dirty="0"/>
            <a:t>Psychiatric</a:t>
          </a:r>
        </a:p>
      </dgm:t>
    </dgm:pt>
    <dgm:pt modelId="{6ECFC963-AD03-4F51-B85F-81FD57BB345E}" type="parTrans" cxnId="{7649CE3C-14B6-439E-9F2B-F497BF28BCA3}">
      <dgm:prSet/>
      <dgm:spPr/>
      <dgm:t>
        <a:bodyPr/>
        <a:lstStyle/>
        <a:p>
          <a:endParaRPr lang="en-US"/>
        </a:p>
      </dgm:t>
    </dgm:pt>
    <dgm:pt modelId="{90B3CA79-2A79-47BC-B36D-587E67537B45}" type="sibTrans" cxnId="{7649CE3C-14B6-439E-9F2B-F497BF28BCA3}">
      <dgm:prSet/>
      <dgm:spPr/>
      <dgm:t>
        <a:bodyPr/>
        <a:lstStyle/>
        <a:p>
          <a:endParaRPr lang="en-US"/>
        </a:p>
      </dgm:t>
    </dgm:pt>
    <dgm:pt modelId="{809BE7A4-7EAA-40C2-A6CF-DC9B8A20C440}">
      <dgm:prSet phldrT="[Text]"/>
      <dgm:spPr/>
      <dgm:t>
        <a:bodyPr/>
        <a:lstStyle/>
        <a:p>
          <a:r>
            <a:rPr lang="en-US"/>
            <a:t>Critical </a:t>
          </a:r>
          <a:r>
            <a:rPr lang="en-US" dirty="0"/>
            <a:t>Care</a:t>
          </a:r>
        </a:p>
      </dgm:t>
    </dgm:pt>
    <dgm:pt modelId="{C4E9D85D-D28A-4306-A585-E18E52016AB2}" type="parTrans" cxnId="{972A6B67-1EEA-4717-B638-C706DDCF0208}">
      <dgm:prSet/>
      <dgm:spPr/>
      <dgm:t>
        <a:bodyPr/>
        <a:lstStyle/>
        <a:p>
          <a:endParaRPr lang="en-US"/>
        </a:p>
      </dgm:t>
    </dgm:pt>
    <dgm:pt modelId="{DA95DD9A-36D7-4480-B1D3-BD96D58E55DA}" type="sibTrans" cxnId="{972A6B67-1EEA-4717-B638-C706DDCF0208}">
      <dgm:prSet/>
      <dgm:spPr/>
      <dgm:t>
        <a:bodyPr/>
        <a:lstStyle/>
        <a:p>
          <a:endParaRPr lang="en-US"/>
        </a:p>
      </dgm:t>
    </dgm:pt>
    <dgm:pt modelId="{46BF8280-9B71-44AE-BA3C-6079FD5A9F0B}">
      <dgm:prSet phldrT="[Text]"/>
      <dgm:spPr/>
      <dgm:t>
        <a:bodyPr/>
        <a:lstStyle/>
        <a:p>
          <a:r>
            <a:rPr lang="en-US" dirty="0"/>
            <a:t>Pediatric</a:t>
          </a:r>
        </a:p>
      </dgm:t>
    </dgm:pt>
    <dgm:pt modelId="{D4B19B9B-DCD9-4365-8E10-E1E55EAD0456}" type="parTrans" cxnId="{DA19E4A4-800D-40C6-B2FA-0E27B783C745}">
      <dgm:prSet/>
      <dgm:spPr/>
      <dgm:t>
        <a:bodyPr/>
        <a:lstStyle/>
        <a:p>
          <a:endParaRPr lang="en-US"/>
        </a:p>
      </dgm:t>
    </dgm:pt>
    <dgm:pt modelId="{655C4C15-95BE-4549-9842-91B04EBF8ABA}" type="sibTrans" cxnId="{DA19E4A4-800D-40C6-B2FA-0E27B783C745}">
      <dgm:prSet/>
      <dgm:spPr/>
      <dgm:t>
        <a:bodyPr/>
        <a:lstStyle/>
        <a:p>
          <a:endParaRPr lang="en-US"/>
        </a:p>
      </dgm:t>
    </dgm:pt>
    <dgm:pt modelId="{4C131063-5CBE-4C03-A516-BEA7F8843B26}">
      <dgm:prSet phldrT="[Text]"/>
      <dgm:spPr/>
      <dgm:t>
        <a:bodyPr/>
        <a:lstStyle/>
        <a:p>
          <a:r>
            <a:rPr lang="en-US" dirty="0"/>
            <a:t>Internal Medicine</a:t>
          </a:r>
        </a:p>
      </dgm:t>
    </dgm:pt>
    <dgm:pt modelId="{C25EED80-CFD9-4F7D-B3A7-F6AEF63C2B48}" type="parTrans" cxnId="{780014DF-4687-451F-9124-9AC85868A29D}">
      <dgm:prSet/>
      <dgm:spPr/>
      <dgm:t>
        <a:bodyPr/>
        <a:lstStyle/>
        <a:p>
          <a:endParaRPr lang="en-US"/>
        </a:p>
      </dgm:t>
    </dgm:pt>
    <dgm:pt modelId="{6FA93C6C-7450-488F-B13D-F47065727824}" type="sibTrans" cxnId="{780014DF-4687-451F-9124-9AC85868A29D}">
      <dgm:prSet/>
      <dgm:spPr/>
      <dgm:t>
        <a:bodyPr/>
        <a:lstStyle/>
        <a:p>
          <a:endParaRPr lang="en-US"/>
        </a:p>
      </dgm:t>
    </dgm:pt>
    <dgm:pt modelId="{CD796274-7B93-4DCF-9DBB-AB0CD3D4514D}">
      <dgm:prSet phldrT="[Text]"/>
      <dgm:spPr/>
      <dgm:t>
        <a:bodyPr/>
        <a:lstStyle/>
        <a:p>
          <a:r>
            <a:rPr lang="en-US"/>
            <a:t>Infectious </a:t>
          </a:r>
          <a:r>
            <a:rPr lang="en-US" dirty="0"/>
            <a:t>Disease</a:t>
          </a:r>
        </a:p>
      </dgm:t>
    </dgm:pt>
    <dgm:pt modelId="{CF167AD7-412E-4ED8-8C61-46B055889C58}" type="parTrans" cxnId="{C9F641A7-BA85-4B85-AE87-0F002CD2D165}">
      <dgm:prSet/>
      <dgm:spPr/>
    </dgm:pt>
    <dgm:pt modelId="{DA240565-47F4-48EB-A8C7-F56F40144E42}" type="sibTrans" cxnId="{C9F641A7-BA85-4B85-AE87-0F002CD2D165}">
      <dgm:prSet/>
      <dgm:spPr/>
    </dgm:pt>
    <dgm:pt modelId="{475C6E6B-B5E8-473B-ACED-610D3DE319B7}" type="pres">
      <dgm:prSet presAssocID="{18795DB1-A32E-4553-BAA2-6B71B4265507}" presName="diagram" presStyleCnt="0">
        <dgm:presLayoutVars>
          <dgm:dir/>
          <dgm:resizeHandles val="exact"/>
        </dgm:presLayoutVars>
      </dgm:prSet>
      <dgm:spPr/>
    </dgm:pt>
    <dgm:pt modelId="{FCA1E7B4-FFF5-4B2F-B3E6-9779E32A2647}" type="pres">
      <dgm:prSet presAssocID="{4FDD0586-B5EF-465B-BB20-7492C9F3A467}" presName="node" presStyleLbl="node1" presStyleIdx="0" presStyleCnt="7">
        <dgm:presLayoutVars>
          <dgm:bulletEnabled val="1"/>
        </dgm:presLayoutVars>
      </dgm:prSet>
      <dgm:spPr/>
    </dgm:pt>
    <dgm:pt modelId="{36DE0587-9DA2-4D4E-B914-53F75FE018EA}" type="pres">
      <dgm:prSet presAssocID="{23E521BC-D660-42C9-8382-2DD502364A02}" presName="sibTrans" presStyleCnt="0"/>
      <dgm:spPr/>
    </dgm:pt>
    <dgm:pt modelId="{C59A244C-ABE7-43B4-B693-44C0DF8B43C3}" type="pres">
      <dgm:prSet presAssocID="{809BE7A4-7EAA-40C2-A6CF-DC9B8A20C440}" presName="node" presStyleLbl="node1" presStyleIdx="1" presStyleCnt="7">
        <dgm:presLayoutVars>
          <dgm:bulletEnabled val="1"/>
        </dgm:presLayoutVars>
      </dgm:prSet>
      <dgm:spPr/>
    </dgm:pt>
    <dgm:pt modelId="{4397164B-D6E1-4D0D-9DE9-6A19E2846D7A}" type="pres">
      <dgm:prSet presAssocID="{DA95DD9A-36D7-4480-B1D3-BD96D58E55DA}" presName="sibTrans" presStyleCnt="0"/>
      <dgm:spPr/>
    </dgm:pt>
    <dgm:pt modelId="{1250BA7D-9F0A-4426-BEF2-1C84E5872845}" type="pres">
      <dgm:prSet presAssocID="{96B97D34-AD9B-4CF7-A6B6-120FD6EA6888}" presName="node" presStyleLbl="node1" presStyleIdx="2" presStyleCnt="7">
        <dgm:presLayoutVars>
          <dgm:bulletEnabled val="1"/>
        </dgm:presLayoutVars>
      </dgm:prSet>
      <dgm:spPr/>
    </dgm:pt>
    <dgm:pt modelId="{A061C700-6E5B-4986-B9A2-3C5639ED8DA1}" type="pres">
      <dgm:prSet presAssocID="{7D55AEC1-507B-4C49-8F24-E3DFF8ACE786}" presName="sibTrans" presStyleCnt="0"/>
      <dgm:spPr/>
    </dgm:pt>
    <dgm:pt modelId="{A334A153-E5BB-4373-BCCA-657A496698B2}" type="pres">
      <dgm:prSet presAssocID="{CD796274-7B93-4DCF-9DBB-AB0CD3D4514D}" presName="node" presStyleLbl="node1" presStyleIdx="3" presStyleCnt="7">
        <dgm:presLayoutVars>
          <dgm:bulletEnabled val="1"/>
        </dgm:presLayoutVars>
      </dgm:prSet>
      <dgm:spPr/>
    </dgm:pt>
    <dgm:pt modelId="{31E06189-91B7-494D-91A2-1E67F6379A8D}" type="pres">
      <dgm:prSet presAssocID="{DA240565-47F4-48EB-A8C7-F56F40144E42}" presName="sibTrans" presStyleCnt="0"/>
      <dgm:spPr/>
    </dgm:pt>
    <dgm:pt modelId="{1C48E17B-7B43-4580-B6C3-20E06AE62DDA}" type="pres">
      <dgm:prSet presAssocID="{4D0330F1-0E7C-4F1D-94AB-7855DC8912FB}" presName="node" presStyleLbl="node1" presStyleIdx="4" presStyleCnt="7">
        <dgm:presLayoutVars>
          <dgm:bulletEnabled val="1"/>
        </dgm:presLayoutVars>
      </dgm:prSet>
      <dgm:spPr/>
    </dgm:pt>
    <dgm:pt modelId="{712E7C86-576C-4043-BB14-59004C4002FA}" type="pres">
      <dgm:prSet presAssocID="{90B3CA79-2A79-47BC-B36D-587E67537B45}" presName="sibTrans" presStyleCnt="0"/>
      <dgm:spPr/>
    </dgm:pt>
    <dgm:pt modelId="{19EB4940-E82D-4B1E-8E43-831D5E675475}" type="pres">
      <dgm:prSet presAssocID="{46BF8280-9B71-44AE-BA3C-6079FD5A9F0B}" presName="node" presStyleLbl="node1" presStyleIdx="5" presStyleCnt="7">
        <dgm:presLayoutVars>
          <dgm:bulletEnabled val="1"/>
        </dgm:presLayoutVars>
      </dgm:prSet>
      <dgm:spPr/>
    </dgm:pt>
    <dgm:pt modelId="{01A8283D-EB6B-426A-85BE-A4DBBAF71E18}" type="pres">
      <dgm:prSet presAssocID="{655C4C15-95BE-4549-9842-91B04EBF8ABA}" presName="sibTrans" presStyleCnt="0"/>
      <dgm:spPr/>
    </dgm:pt>
    <dgm:pt modelId="{18F04944-1259-4A1A-BEF9-BD18074B4CA2}" type="pres">
      <dgm:prSet presAssocID="{4C131063-5CBE-4C03-A516-BEA7F8843B26}" presName="node" presStyleLbl="node1" presStyleIdx="6" presStyleCnt="7">
        <dgm:presLayoutVars>
          <dgm:bulletEnabled val="1"/>
        </dgm:presLayoutVars>
      </dgm:prSet>
      <dgm:spPr/>
    </dgm:pt>
  </dgm:ptLst>
  <dgm:cxnLst>
    <dgm:cxn modelId="{FF22A600-C291-4688-AC00-E3478EB1A7B8}" srcId="{18795DB1-A32E-4553-BAA2-6B71B4265507}" destId="{4FDD0586-B5EF-465B-BB20-7492C9F3A467}" srcOrd="0" destOrd="0" parTransId="{B1E8F421-D426-4EB0-879A-F88E6F21EC76}" sibTransId="{23E521BC-D660-42C9-8382-2DD502364A02}"/>
    <dgm:cxn modelId="{3F4F1F17-122E-4B95-A2C8-93D2D3DD8261}" type="presOf" srcId="{809BE7A4-7EAA-40C2-A6CF-DC9B8A20C440}" destId="{C59A244C-ABE7-43B4-B693-44C0DF8B43C3}" srcOrd="0" destOrd="0" presId="urn:microsoft.com/office/officeart/2005/8/layout/default"/>
    <dgm:cxn modelId="{8027241C-C2E5-4102-8B3C-E8FFD4416CE9}" type="presOf" srcId="{4FDD0586-B5EF-465B-BB20-7492C9F3A467}" destId="{FCA1E7B4-FFF5-4B2F-B3E6-9779E32A2647}" srcOrd="0" destOrd="0" presId="urn:microsoft.com/office/officeart/2005/8/layout/default"/>
    <dgm:cxn modelId="{F297B327-FD68-45F0-952D-08752670DBE2}" type="presOf" srcId="{46BF8280-9B71-44AE-BA3C-6079FD5A9F0B}" destId="{19EB4940-E82D-4B1E-8E43-831D5E675475}" srcOrd="0" destOrd="0" presId="urn:microsoft.com/office/officeart/2005/8/layout/default"/>
    <dgm:cxn modelId="{7649CE3C-14B6-439E-9F2B-F497BF28BCA3}" srcId="{18795DB1-A32E-4553-BAA2-6B71B4265507}" destId="{4D0330F1-0E7C-4F1D-94AB-7855DC8912FB}" srcOrd="4" destOrd="0" parTransId="{6ECFC963-AD03-4F51-B85F-81FD57BB345E}" sibTransId="{90B3CA79-2A79-47BC-B36D-587E67537B45}"/>
    <dgm:cxn modelId="{972A6B67-1EEA-4717-B638-C706DDCF0208}" srcId="{18795DB1-A32E-4553-BAA2-6B71B4265507}" destId="{809BE7A4-7EAA-40C2-A6CF-DC9B8A20C440}" srcOrd="1" destOrd="0" parTransId="{C4E9D85D-D28A-4306-A585-E18E52016AB2}" sibTransId="{DA95DD9A-36D7-4480-B1D3-BD96D58E55DA}"/>
    <dgm:cxn modelId="{C713A480-5F24-4875-9688-F7336A16510F}" type="presOf" srcId="{96B97D34-AD9B-4CF7-A6B6-120FD6EA6888}" destId="{1250BA7D-9F0A-4426-BEF2-1C84E5872845}" srcOrd="0" destOrd="0" presId="urn:microsoft.com/office/officeart/2005/8/layout/default"/>
    <dgm:cxn modelId="{7D79F5A1-F23E-407A-B88D-25EA3ED8407D}" type="presOf" srcId="{4C131063-5CBE-4C03-A516-BEA7F8843B26}" destId="{18F04944-1259-4A1A-BEF9-BD18074B4CA2}" srcOrd="0" destOrd="0" presId="urn:microsoft.com/office/officeart/2005/8/layout/default"/>
    <dgm:cxn modelId="{DA19E4A4-800D-40C6-B2FA-0E27B783C745}" srcId="{18795DB1-A32E-4553-BAA2-6B71B4265507}" destId="{46BF8280-9B71-44AE-BA3C-6079FD5A9F0B}" srcOrd="5" destOrd="0" parTransId="{D4B19B9B-DCD9-4365-8E10-E1E55EAD0456}" sibTransId="{655C4C15-95BE-4549-9842-91B04EBF8ABA}"/>
    <dgm:cxn modelId="{C9F641A7-BA85-4B85-AE87-0F002CD2D165}" srcId="{18795DB1-A32E-4553-BAA2-6B71B4265507}" destId="{CD796274-7B93-4DCF-9DBB-AB0CD3D4514D}" srcOrd="3" destOrd="0" parTransId="{CF167AD7-412E-4ED8-8C61-46B055889C58}" sibTransId="{DA240565-47F4-48EB-A8C7-F56F40144E42}"/>
    <dgm:cxn modelId="{AFE44CAB-06EE-4DE3-A504-4D90836FF569}" srcId="{18795DB1-A32E-4553-BAA2-6B71B4265507}" destId="{96B97D34-AD9B-4CF7-A6B6-120FD6EA6888}" srcOrd="2" destOrd="0" parTransId="{BF2250C9-5C55-4BEC-84BF-1A8F6C92144F}" sibTransId="{7D55AEC1-507B-4C49-8F24-E3DFF8ACE786}"/>
    <dgm:cxn modelId="{E0D799CF-29D9-4DB0-A681-E2B8B536ADAA}" type="presOf" srcId="{4D0330F1-0E7C-4F1D-94AB-7855DC8912FB}" destId="{1C48E17B-7B43-4580-B6C3-20E06AE62DDA}" srcOrd="0" destOrd="0" presId="urn:microsoft.com/office/officeart/2005/8/layout/default"/>
    <dgm:cxn modelId="{780014DF-4687-451F-9124-9AC85868A29D}" srcId="{18795DB1-A32E-4553-BAA2-6B71B4265507}" destId="{4C131063-5CBE-4C03-A516-BEA7F8843B26}" srcOrd="6" destOrd="0" parTransId="{C25EED80-CFD9-4F7D-B3A7-F6AEF63C2B48}" sibTransId="{6FA93C6C-7450-488F-B13D-F47065727824}"/>
    <dgm:cxn modelId="{5B0357E4-167B-4D09-9153-EB8E37F50C0C}" type="presOf" srcId="{CD796274-7B93-4DCF-9DBB-AB0CD3D4514D}" destId="{A334A153-E5BB-4373-BCCA-657A496698B2}" srcOrd="0" destOrd="0" presId="urn:microsoft.com/office/officeart/2005/8/layout/default"/>
    <dgm:cxn modelId="{9E5233E6-0E0F-453E-91E4-120CFE0E60ED}" type="presOf" srcId="{18795DB1-A32E-4553-BAA2-6B71B4265507}" destId="{475C6E6B-B5E8-473B-ACED-610D3DE319B7}" srcOrd="0" destOrd="0" presId="urn:microsoft.com/office/officeart/2005/8/layout/default"/>
    <dgm:cxn modelId="{4CE3A7D2-6DF5-4B52-8692-B0B83171FDB5}" type="presParOf" srcId="{475C6E6B-B5E8-473B-ACED-610D3DE319B7}" destId="{FCA1E7B4-FFF5-4B2F-B3E6-9779E32A2647}" srcOrd="0" destOrd="0" presId="urn:microsoft.com/office/officeart/2005/8/layout/default"/>
    <dgm:cxn modelId="{DE872563-3ACF-4348-96CB-9F60B56A3C13}" type="presParOf" srcId="{475C6E6B-B5E8-473B-ACED-610D3DE319B7}" destId="{36DE0587-9DA2-4D4E-B914-53F75FE018EA}" srcOrd="1" destOrd="0" presId="urn:microsoft.com/office/officeart/2005/8/layout/default"/>
    <dgm:cxn modelId="{B3484FC2-F75F-4D7F-87D6-F1E9871A2EEA}" type="presParOf" srcId="{475C6E6B-B5E8-473B-ACED-610D3DE319B7}" destId="{C59A244C-ABE7-43B4-B693-44C0DF8B43C3}" srcOrd="2" destOrd="0" presId="urn:microsoft.com/office/officeart/2005/8/layout/default"/>
    <dgm:cxn modelId="{5C4C74AB-C9B8-4967-8597-3C08784B467C}" type="presParOf" srcId="{475C6E6B-B5E8-473B-ACED-610D3DE319B7}" destId="{4397164B-D6E1-4D0D-9DE9-6A19E2846D7A}" srcOrd="3" destOrd="0" presId="urn:microsoft.com/office/officeart/2005/8/layout/default"/>
    <dgm:cxn modelId="{25574A4A-2EF8-401E-A5AB-69C5C5464FB4}" type="presParOf" srcId="{475C6E6B-B5E8-473B-ACED-610D3DE319B7}" destId="{1250BA7D-9F0A-4426-BEF2-1C84E5872845}" srcOrd="4" destOrd="0" presId="urn:microsoft.com/office/officeart/2005/8/layout/default"/>
    <dgm:cxn modelId="{81F3714A-6C92-48F9-8144-65C239CE62B2}" type="presParOf" srcId="{475C6E6B-B5E8-473B-ACED-610D3DE319B7}" destId="{A061C700-6E5B-4986-B9A2-3C5639ED8DA1}" srcOrd="5" destOrd="0" presId="urn:microsoft.com/office/officeart/2005/8/layout/default"/>
    <dgm:cxn modelId="{989EBB13-696F-4FA7-A94C-E9622ABE32B2}" type="presParOf" srcId="{475C6E6B-B5E8-473B-ACED-610D3DE319B7}" destId="{A334A153-E5BB-4373-BCCA-657A496698B2}" srcOrd="6" destOrd="0" presId="urn:microsoft.com/office/officeart/2005/8/layout/default"/>
    <dgm:cxn modelId="{B96A90BB-8546-4DB0-8D62-7E85FC1765AE}" type="presParOf" srcId="{475C6E6B-B5E8-473B-ACED-610D3DE319B7}" destId="{31E06189-91B7-494D-91A2-1E67F6379A8D}" srcOrd="7" destOrd="0" presId="urn:microsoft.com/office/officeart/2005/8/layout/default"/>
    <dgm:cxn modelId="{1550D1A1-9AB9-409B-BA38-82F4308B3A61}" type="presParOf" srcId="{475C6E6B-B5E8-473B-ACED-610D3DE319B7}" destId="{1C48E17B-7B43-4580-B6C3-20E06AE62DDA}" srcOrd="8" destOrd="0" presId="urn:microsoft.com/office/officeart/2005/8/layout/default"/>
    <dgm:cxn modelId="{B9F56BA6-38CD-4791-B195-5C8DE18CE940}" type="presParOf" srcId="{475C6E6B-B5E8-473B-ACED-610D3DE319B7}" destId="{712E7C86-576C-4043-BB14-59004C4002FA}" srcOrd="9" destOrd="0" presId="urn:microsoft.com/office/officeart/2005/8/layout/default"/>
    <dgm:cxn modelId="{89617BBF-1EB2-4ED2-9317-5B2C41AA21F6}" type="presParOf" srcId="{475C6E6B-B5E8-473B-ACED-610D3DE319B7}" destId="{19EB4940-E82D-4B1E-8E43-831D5E675475}" srcOrd="10" destOrd="0" presId="urn:microsoft.com/office/officeart/2005/8/layout/default"/>
    <dgm:cxn modelId="{4C52BB37-0CC9-4B58-89C6-5805C232B845}" type="presParOf" srcId="{475C6E6B-B5E8-473B-ACED-610D3DE319B7}" destId="{01A8283D-EB6B-426A-85BE-A4DBBAF71E18}" srcOrd="11" destOrd="0" presId="urn:microsoft.com/office/officeart/2005/8/layout/default"/>
    <dgm:cxn modelId="{B0D5E15C-041C-46D9-8389-07F6B0855EA2}" type="presParOf" srcId="{475C6E6B-B5E8-473B-ACED-610D3DE319B7}" destId="{18F04944-1259-4A1A-BEF9-BD18074B4C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CF844-7C15-452C-9DCB-E23EA42224C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0F6391-8892-4945-9FA2-001813E6014E}">
      <dgm:prSet phldrT="[Text]"/>
      <dgm:spPr/>
      <dgm:t>
        <a:bodyPr/>
        <a:lstStyle/>
        <a:p>
          <a:r>
            <a:rPr lang="en-US" dirty="0"/>
            <a:t>CPP</a:t>
          </a:r>
        </a:p>
      </dgm:t>
    </dgm:pt>
    <dgm:pt modelId="{01F11179-9421-479E-9085-650BA5253193}" type="parTrans" cxnId="{1EE5F565-6CE3-4384-934D-EC53E87B9E9D}">
      <dgm:prSet/>
      <dgm:spPr/>
      <dgm:t>
        <a:bodyPr/>
        <a:lstStyle/>
        <a:p>
          <a:endParaRPr lang="en-US"/>
        </a:p>
      </dgm:t>
    </dgm:pt>
    <dgm:pt modelId="{D61F97C5-FF25-47AD-84E2-DF24AE9B3D39}" type="sibTrans" cxnId="{1EE5F565-6CE3-4384-934D-EC53E87B9E9D}">
      <dgm:prSet/>
      <dgm:spPr/>
      <dgm:t>
        <a:bodyPr/>
        <a:lstStyle/>
        <a:p>
          <a:endParaRPr lang="en-US"/>
        </a:p>
      </dgm:t>
    </dgm:pt>
    <dgm:pt modelId="{E96337BC-A4FC-4BBB-BB8B-B932BE5DEE42}">
      <dgm:prSet phldrT="[Text]"/>
      <dgm:spPr/>
      <dgm:t>
        <a:bodyPr/>
        <a:lstStyle/>
        <a:p>
          <a:r>
            <a:rPr lang="en-US" dirty="0"/>
            <a:t>Initial assessment/inductions</a:t>
          </a:r>
        </a:p>
      </dgm:t>
    </dgm:pt>
    <dgm:pt modelId="{D83719B3-9714-49BE-9417-844283000838}" type="parTrans" cxnId="{C2E5FB62-B2F8-4CD7-891C-0E1347349186}">
      <dgm:prSet/>
      <dgm:spPr/>
      <dgm:t>
        <a:bodyPr/>
        <a:lstStyle/>
        <a:p>
          <a:endParaRPr lang="en-US"/>
        </a:p>
      </dgm:t>
    </dgm:pt>
    <dgm:pt modelId="{CD70DA4E-D4B1-4484-926F-D403698055BB}" type="sibTrans" cxnId="{C2E5FB62-B2F8-4CD7-891C-0E1347349186}">
      <dgm:prSet/>
      <dgm:spPr/>
      <dgm:t>
        <a:bodyPr/>
        <a:lstStyle/>
        <a:p>
          <a:endParaRPr lang="en-US"/>
        </a:p>
      </dgm:t>
    </dgm:pt>
    <dgm:pt modelId="{2EA21EA3-2500-484D-9AFD-AB1AB55E39F0}">
      <dgm:prSet phldrT="[Text]"/>
      <dgm:spPr/>
      <dgm:t>
        <a:bodyPr/>
        <a:lstStyle/>
        <a:p>
          <a:r>
            <a:rPr lang="en-US" dirty="0"/>
            <a:t>X-waiver</a:t>
          </a:r>
        </a:p>
      </dgm:t>
    </dgm:pt>
    <dgm:pt modelId="{1F51B975-C9B6-4FE8-BA59-1894EA7F23CD}" type="parTrans" cxnId="{A0D80FD8-CFC6-40DC-B9C8-FF14EB5F3C68}">
      <dgm:prSet/>
      <dgm:spPr/>
      <dgm:t>
        <a:bodyPr/>
        <a:lstStyle/>
        <a:p>
          <a:endParaRPr lang="en-US"/>
        </a:p>
      </dgm:t>
    </dgm:pt>
    <dgm:pt modelId="{169BC936-4E7C-46E7-95C2-A24ACCFEE9A3}" type="sibTrans" cxnId="{A0D80FD8-CFC6-40DC-B9C8-FF14EB5F3C68}">
      <dgm:prSet/>
      <dgm:spPr/>
      <dgm:t>
        <a:bodyPr/>
        <a:lstStyle/>
        <a:p>
          <a:endParaRPr lang="en-US"/>
        </a:p>
      </dgm:t>
    </dgm:pt>
    <dgm:pt modelId="{8759A58D-7D58-40DF-B3AF-E196D07A604D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1C72D131-0700-4D71-9319-83D8E3B10DFF}" type="parTrans" cxnId="{76798F5C-FA7F-4D5B-A06F-A2778CD655C7}">
      <dgm:prSet/>
      <dgm:spPr/>
      <dgm:t>
        <a:bodyPr/>
        <a:lstStyle/>
        <a:p>
          <a:endParaRPr lang="en-US"/>
        </a:p>
      </dgm:t>
    </dgm:pt>
    <dgm:pt modelId="{4351FF24-E5B5-4C2E-BDCA-D850194698CB}" type="sibTrans" cxnId="{76798F5C-FA7F-4D5B-A06F-A2778CD655C7}">
      <dgm:prSet/>
      <dgm:spPr/>
      <dgm:t>
        <a:bodyPr/>
        <a:lstStyle/>
        <a:p>
          <a:endParaRPr lang="en-US"/>
        </a:p>
      </dgm:t>
    </dgm:pt>
    <dgm:pt modelId="{C7F8B24B-2532-447E-8263-C311134B6D57}">
      <dgm:prSet phldrT="[Text]"/>
      <dgm:spPr/>
      <dgm:t>
        <a:bodyPr/>
        <a:lstStyle/>
        <a:p>
          <a:r>
            <a:rPr lang="en-US" dirty="0"/>
            <a:t>MH LPN</a:t>
          </a:r>
        </a:p>
      </dgm:t>
    </dgm:pt>
    <dgm:pt modelId="{9C48C52F-5E16-4F62-B919-42E186A3F697}" type="parTrans" cxnId="{2F6BB984-30B0-42AC-9294-E877E6FF4C52}">
      <dgm:prSet/>
      <dgm:spPr/>
      <dgm:t>
        <a:bodyPr/>
        <a:lstStyle/>
        <a:p>
          <a:endParaRPr lang="en-US"/>
        </a:p>
      </dgm:t>
    </dgm:pt>
    <dgm:pt modelId="{05BAEA93-EA6B-4F43-AC48-75F00D9ED35F}" type="sibTrans" cxnId="{2F6BB984-30B0-42AC-9294-E877E6FF4C52}">
      <dgm:prSet/>
      <dgm:spPr/>
      <dgm:t>
        <a:bodyPr/>
        <a:lstStyle/>
        <a:p>
          <a:endParaRPr lang="en-US"/>
        </a:p>
      </dgm:t>
    </dgm:pt>
    <dgm:pt modelId="{91434ADC-417C-4928-A669-431321FB4554}">
      <dgm:prSet phldrT="[Text]"/>
      <dgm:spPr/>
      <dgm:t>
        <a:bodyPr/>
        <a:lstStyle/>
        <a:p>
          <a:r>
            <a:rPr lang="en-US" dirty="0"/>
            <a:t>COWS/vitals</a:t>
          </a:r>
        </a:p>
      </dgm:t>
    </dgm:pt>
    <dgm:pt modelId="{6A2481CB-5CD6-4E8E-BF0B-EEFE9DB23A9E}" type="parTrans" cxnId="{556072AA-86E5-423C-9688-66AD2677F2C8}">
      <dgm:prSet/>
      <dgm:spPr/>
      <dgm:t>
        <a:bodyPr/>
        <a:lstStyle/>
        <a:p>
          <a:endParaRPr lang="en-US"/>
        </a:p>
      </dgm:t>
    </dgm:pt>
    <dgm:pt modelId="{D70D14B8-F159-455D-A329-565BB7FDF162}" type="sibTrans" cxnId="{556072AA-86E5-423C-9688-66AD2677F2C8}">
      <dgm:prSet/>
      <dgm:spPr/>
      <dgm:t>
        <a:bodyPr/>
        <a:lstStyle/>
        <a:p>
          <a:endParaRPr lang="en-US"/>
        </a:p>
      </dgm:t>
    </dgm:pt>
    <dgm:pt modelId="{21A4BC42-D5BF-41A0-A80F-694500408857}">
      <dgm:prSet phldrT="[Text]"/>
      <dgm:spPr/>
      <dgm:t>
        <a:bodyPr/>
        <a:lstStyle/>
        <a:p>
          <a:r>
            <a:rPr lang="en-US" dirty="0"/>
            <a:t>Prescribe buprenorphine</a:t>
          </a:r>
        </a:p>
      </dgm:t>
    </dgm:pt>
    <dgm:pt modelId="{F4DB93F2-E9B3-43D4-AEA4-DDBF94D95C5A}" type="parTrans" cxnId="{3742BEA1-6F4C-4852-B9D0-0901FD2CA9D0}">
      <dgm:prSet/>
      <dgm:spPr/>
      <dgm:t>
        <a:bodyPr/>
        <a:lstStyle/>
        <a:p>
          <a:endParaRPr lang="en-US"/>
        </a:p>
      </dgm:t>
    </dgm:pt>
    <dgm:pt modelId="{25D83C21-EDC1-4C27-B6B9-A50B9E1CF71C}" type="sibTrans" cxnId="{3742BEA1-6F4C-4852-B9D0-0901FD2CA9D0}">
      <dgm:prSet/>
      <dgm:spPr/>
      <dgm:t>
        <a:bodyPr/>
        <a:lstStyle/>
        <a:p>
          <a:endParaRPr lang="en-US"/>
        </a:p>
      </dgm:t>
    </dgm:pt>
    <dgm:pt modelId="{52F15B2E-39C7-4C3B-904F-41C0813C791E}">
      <dgm:prSet phldrT="[Text]"/>
      <dgm:spPr/>
      <dgm:t>
        <a:bodyPr/>
        <a:lstStyle/>
        <a:p>
          <a:r>
            <a:rPr lang="en-US" dirty="0"/>
            <a:t>Complete management of all other MH conditions</a:t>
          </a:r>
        </a:p>
      </dgm:t>
    </dgm:pt>
    <dgm:pt modelId="{A811A4A2-3BED-4068-8C9E-8419D8C3AC5D}" type="parTrans" cxnId="{61E2DCED-D08D-4228-88BA-524698DB76D5}">
      <dgm:prSet/>
      <dgm:spPr/>
      <dgm:t>
        <a:bodyPr/>
        <a:lstStyle/>
        <a:p>
          <a:endParaRPr lang="en-US"/>
        </a:p>
      </dgm:t>
    </dgm:pt>
    <dgm:pt modelId="{288BA565-B6E5-466D-8703-AF6EC8506049}" type="sibTrans" cxnId="{61E2DCED-D08D-4228-88BA-524698DB76D5}">
      <dgm:prSet/>
      <dgm:spPr/>
      <dgm:t>
        <a:bodyPr/>
        <a:lstStyle/>
        <a:p>
          <a:endParaRPr lang="en-US"/>
        </a:p>
      </dgm:t>
    </dgm:pt>
    <dgm:pt modelId="{1432E9EA-D5A6-42E5-8050-A3314FEEFF57}">
      <dgm:prSet phldrT="[Text]"/>
      <dgm:spPr/>
      <dgm:t>
        <a:bodyPr/>
        <a:lstStyle/>
        <a:p>
          <a:r>
            <a:rPr lang="en-US" dirty="0"/>
            <a:t>Annual appointments</a:t>
          </a:r>
        </a:p>
      </dgm:t>
    </dgm:pt>
    <dgm:pt modelId="{145324C8-4D50-43A9-A55F-158954491DE9}" type="parTrans" cxnId="{425864B2-64FC-4138-8F70-FB6300234206}">
      <dgm:prSet/>
      <dgm:spPr/>
      <dgm:t>
        <a:bodyPr/>
        <a:lstStyle/>
        <a:p>
          <a:endParaRPr lang="en-US"/>
        </a:p>
      </dgm:t>
    </dgm:pt>
    <dgm:pt modelId="{BE879C8A-4978-4C09-838B-4D48B738CF5D}" type="sibTrans" cxnId="{425864B2-64FC-4138-8F70-FB6300234206}">
      <dgm:prSet/>
      <dgm:spPr/>
      <dgm:t>
        <a:bodyPr/>
        <a:lstStyle/>
        <a:p>
          <a:endParaRPr lang="en-US"/>
        </a:p>
      </dgm:t>
    </dgm:pt>
    <dgm:pt modelId="{B3783E43-5078-443B-94C1-C765361A7471}">
      <dgm:prSet phldrT="[Text]"/>
      <dgm:spPr/>
      <dgm:t>
        <a:bodyPr/>
        <a:lstStyle/>
        <a:p>
          <a:r>
            <a:rPr lang="en-US" dirty="0"/>
            <a:t>Conduct routine appointments</a:t>
          </a:r>
        </a:p>
      </dgm:t>
    </dgm:pt>
    <dgm:pt modelId="{60C4D9DC-0B67-430A-8C6A-1ABE791A2CD8}" type="parTrans" cxnId="{0F8D75C9-3D02-47AB-92E1-BAEDA57F0BBF}">
      <dgm:prSet/>
      <dgm:spPr/>
      <dgm:t>
        <a:bodyPr/>
        <a:lstStyle/>
        <a:p>
          <a:endParaRPr lang="en-US"/>
        </a:p>
      </dgm:t>
    </dgm:pt>
    <dgm:pt modelId="{209BD046-B343-4B03-9F6B-5C29BA3DF735}" type="sibTrans" cxnId="{0F8D75C9-3D02-47AB-92E1-BAEDA57F0BBF}">
      <dgm:prSet/>
      <dgm:spPr/>
      <dgm:t>
        <a:bodyPr/>
        <a:lstStyle/>
        <a:p>
          <a:endParaRPr lang="en-US"/>
        </a:p>
      </dgm:t>
    </dgm:pt>
    <dgm:pt modelId="{BA2663B5-0AF4-4B97-9090-F9707B503539}">
      <dgm:prSet phldrT="[Text]"/>
      <dgm:spPr/>
      <dgm:t>
        <a:bodyPr/>
        <a:lstStyle/>
        <a:p>
          <a:r>
            <a:rPr lang="en-US" dirty="0"/>
            <a:t>Order/interpret UDS</a:t>
          </a:r>
        </a:p>
      </dgm:t>
    </dgm:pt>
    <dgm:pt modelId="{B9430D93-05D3-454D-B256-FB879F39FCD2}" type="parTrans" cxnId="{6DB47289-B3DA-428B-9C5A-84C2A9CEDFE6}">
      <dgm:prSet/>
      <dgm:spPr/>
      <dgm:t>
        <a:bodyPr/>
        <a:lstStyle/>
        <a:p>
          <a:endParaRPr lang="en-US"/>
        </a:p>
      </dgm:t>
    </dgm:pt>
    <dgm:pt modelId="{A56302F1-9D43-4165-9C95-DB05F15BB20E}" type="sibTrans" cxnId="{6DB47289-B3DA-428B-9C5A-84C2A9CEDFE6}">
      <dgm:prSet/>
      <dgm:spPr/>
      <dgm:t>
        <a:bodyPr/>
        <a:lstStyle/>
        <a:p>
          <a:endParaRPr lang="en-US"/>
        </a:p>
      </dgm:t>
    </dgm:pt>
    <dgm:pt modelId="{29122EDD-9996-4FEF-8A1E-45CBA6857150}">
      <dgm:prSet phldrT="[Text]"/>
      <dgm:spPr/>
      <dgm:t>
        <a:bodyPr/>
        <a:lstStyle/>
        <a:p>
          <a:r>
            <a:rPr lang="en-US" dirty="0"/>
            <a:t>Order routine labs</a:t>
          </a:r>
        </a:p>
      </dgm:t>
    </dgm:pt>
    <dgm:pt modelId="{F6F5D469-90BB-4718-8CFC-38A2D98E02B5}" type="parTrans" cxnId="{0379AB7F-0E35-4DEA-9546-A03368A43A6F}">
      <dgm:prSet/>
      <dgm:spPr/>
      <dgm:t>
        <a:bodyPr/>
        <a:lstStyle/>
        <a:p>
          <a:endParaRPr lang="en-US"/>
        </a:p>
      </dgm:t>
    </dgm:pt>
    <dgm:pt modelId="{39ABA70F-FA3B-4369-A915-FD0985EE2F1E}" type="sibTrans" cxnId="{0379AB7F-0E35-4DEA-9546-A03368A43A6F}">
      <dgm:prSet/>
      <dgm:spPr/>
      <dgm:t>
        <a:bodyPr/>
        <a:lstStyle/>
        <a:p>
          <a:endParaRPr lang="en-US"/>
        </a:p>
      </dgm:t>
    </dgm:pt>
    <dgm:pt modelId="{367ACA19-3584-4407-967A-2CD6307AB148}">
      <dgm:prSet phldrT="[Text]"/>
      <dgm:spPr/>
      <dgm:t>
        <a:bodyPr/>
        <a:lstStyle/>
        <a:p>
          <a:r>
            <a:rPr lang="en-US" dirty="0"/>
            <a:t>Prescribe medications</a:t>
          </a:r>
        </a:p>
      </dgm:t>
    </dgm:pt>
    <dgm:pt modelId="{02C5374A-88E8-48E4-AB4C-08B9D881C904}" type="parTrans" cxnId="{5968F1F1-C6B0-41EB-AC46-A298660B5D26}">
      <dgm:prSet/>
      <dgm:spPr/>
      <dgm:t>
        <a:bodyPr/>
        <a:lstStyle/>
        <a:p>
          <a:endParaRPr lang="en-US"/>
        </a:p>
      </dgm:t>
    </dgm:pt>
    <dgm:pt modelId="{F16C05DD-BB6F-4614-96B7-60549C35BF7F}" type="sibTrans" cxnId="{5968F1F1-C6B0-41EB-AC46-A298660B5D26}">
      <dgm:prSet/>
      <dgm:spPr/>
      <dgm:t>
        <a:bodyPr/>
        <a:lstStyle/>
        <a:p>
          <a:endParaRPr lang="en-US"/>
        </a:p>
      </dgm:t>
    </dgm:pt>
    <dgm:pt modelId="{843A9D43-089C-4796-B16F-0D8E850D5197}">
      <dgm:prSet phldrT="[Text]"/>
      <dgm:spPr/>
      <dgm:t>
        <a:bodyPr/>
        <a:lstStyle/>
        <a:p>
          <a:r>
            <a:rPr lang="en-US" dirty="0"/>
            <a:t>Place buprenorphine order for signature</a:t>
          </a:r>
        </a:p>
      </dgm:t>
    </dgm:pt>
    <dgm:pt modelId="{F5068EAB-BCF9-4AC5-8108-7DC64497AFEB}" type="parTrans" cxnId="{1A3C36DE-267A-40A3-8B7F-D843A14B46A0}">
      <dgm:prSet/>
      <dgm:spPr/>
      <dgm:t>
        <a:bodyPr/>
        <a:lstStyle/>
        <a:p>
          <a:endParaRPr lang="en-US"/>
        </a:p>
      </dgm:t>
    </dgm:pt>
    <dgm:pt modelId="{C63112C4-A5B2-4288-8606-D218FB5A55EB}" type="sibTrans" cxnId="{1A3C36DE-267A-40A3-8B7F-D843A14B46A0}">
      <dgm:prSet/>
      <dgm:spPr/>
      <dgm:t>
        <a:bodyPr/>
        <a:lstStyle/>
        <a:p>
          <a:endParaRPr lang="en-US"/>
        </a:p>
      </dgm:t>
    </dgm:pt>
    <dgm:pt modelId="{D6D97E83-05F6-4296-8A07-DF503AF757BF}">
      <dgm:prSet phldrT="[Text]"/>
      <dgm:spPr/>
      <dgm:t>
        <a:bodyPr/>
        <a:lstStyle/>
        <a:p>
          <a:r>
            <a:rPr lang="en-US" dirty="0"/>
            <a:t>PDMP</a:t>
          </a:r>
        </a:p>
        <a:p>
          <a:r>
            <a:rPr lang="en-US" dirty="0" err="1"/>
            <a:t>Sublocade</a:t>
          </a:r>
          <a:r>
            <a:rPr lang="en-US" dirty="0"/>
            <a:t> injection</a:t>
          </a:r>
        </a:p>
      </dgm:t>
    </dgm:pt>
    <dgm:pt modelId="{3F4D2667-17E1-4E3B-B5DE-985E56B3F32B}" type="parTrans" cxnId="{6977B505-6F9E-40D3-A4B8-517E11A621F4}">
      <dgm:prSet/>
      <dgm:spPr/>
      <dgm:t>
        <a:bodyPr/>
        <a:lstStyle/>
        <a:p>
          <a:endParaRPr lang="en-US"/>
        </a:p>
      </dgm:t>
    </dgm:pt>
    <dgm:pt modelId="{C2BD483A-7BA9-42FA-9D60-CE52B10FF251}" type="sibTrans" cxnId="{6977B505-6F9E-40D3-A4B8-517E11A621F4}">
      <dgm:prSet/>
      <dgm:spPr/>
      <dgm:t>
        <a:bodyPr/>
        <a:lstStyle/>
        <a:p>
          <a:endParaRPr lang="en-US"/>
        </a:p>
      </dgm:t>
    </dgm:pt>
    <dgm:pt modelId="{D80DC306-E3B6-434E-AD4E-5D0CA8866AD4}">
      <dgm:prSet phldrT="[Text]"/>
      <dgm:spPr/>
      <dgm:t>
        <a:bodyPr/>
        <a:lstStyle/>
        <a:p>
          <a:r>
            <a:rPr lang="en-US" dirty="0"/>
            <a:t>Distribute naloxone</a:t>
          </a:r>
        </a:p>
      </dgm:t>
    </dgm:pt>
    <dgm:pt modelId="{C12F8265-ABE8-46E9-8A56-B89E5F440D44}" type="parTrans" cxnId="{1E236FFF-F42E-4285-B312-057099BE5175}">
      <dgm:prSet/>
      <dgm:spPr/>
      <dgm:t>
        <a:bodyPr/>
        <a:lstStyle/>
        <a:p>
          <a:endParaRPr lang="en-US"/>
        </a:p>
      </dgm:t>
    </dgm:pt>
    <dgm:pt modelId="{E44A3B92-C05C-435E-AB28-018626240798}" type="sibTrans" cxnId="{1E236FFF-F42E-4285-B312-057099BE5175}">
      <dgm:prSet/>
      <dgm:spPr/>
      <dgm:t>
        <a:bodyPr/>
        <a:lstStyle/>
        <a:p>
          <a:endParaRPr lang="en-US"/>
        </a:p>
      </dgm:t>
    </dgm:pt>
    <dgm:pt modelId="{944A5FCC-14A6-41E7-A3D0-DA71121CB892}" type="pres">
      <dgm:prSet presAssocID="{AD3CF844-7C15-452C-9DCB-E23EA42224C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C07097B-1414-40E3-9DF2-575DCD95B17C}" type="pres">
      <dgm:prSet presAssocID="{670F6391-8892-4945-9FA2-001813E6014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ED479868-3D78-4A30-8C18-CE10C09A8BA4}" type="pres">
      <dgm:prSet presAssocID="{670F6391-8892-4945-9FA2-001813E6014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001A4F6B-ED4F-42F0-8C55-03D19771B48C}" type="pres">
      <dgm:prSet presAssocID="{2EA21EA3-2500-484D-9AFD-AB1AB55E39F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5FA2CFC-937D-4B35-800F-6C293F4DB9B2}" type="pres">
      <dgm:prSet presAssocID="{2EA21EA3-2500-484D-9AFD-AB1AB55E39F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398EB2E-6008-4A7B-BBF0-27C89FA5403D}" type="pres">
      <dgm:prSet presAssocID="{C7F8B24B-2532-447E-8263-C311134B6D5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E64E015-4A63-4722-929D-BAB80ACFD86C}" type="pres">
      <dgm:prSet presAssocID="{C7F8B24B-2532-447E-8263-C311134B6D5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977B505-6F9E-40D3-A4B8-517E11A621F4}" srcId="{C7F8B24B-2532-447E-8263-C311134B6D57}" destId="{D6D97E83-05F6-4296-8A07-DF503AF757BF}" srcOrd="1" destOrd="0" parTransId="{3F4D2667-17E1-4E3B-B5DE-985E56B3F32B}" sibTransId="{C2BD483A-7BA9-42FA-9D60-CE52B10FF251}"/>
    <dgm:cxn modelId="{3EECC731-618B-44D1-8742-64C67233DE9F}" type="presOf" srcId="{29122EDD-9996-4FEF-8A1E-45CBA6857150}" destId="{ED479868-3D78-4A30-8C18-CE10C09A8BA4}" srcOrd="0" destOrd="4" presId="urn:microsoft.com/office/officeart/2009/3/layout/IncreasingArrowsProcess"/>
    <dgm:cxn modelId="{C1C8023F-7C4F-4BBD-AD28-62308CBCCA4B}" type="presOf" srcId="{D80DC306-E3B6-434E-AD4E-5D0CA8866AD4}" destId="{ED479868-3D78-4A30-8C18-CE10C09A8BA4}" srcOrd="0" destOrd="7" presId="urn:microsoft.com/office/officeart/2009/3/layout/IncreasingArrowsProcess"/>
    <dgm:cxn modelId="{76798F5C-FA7F-4D5B-A06F-A2778CD655C7}" srcId="{2EA21EA3-2500-484D-9AFD-AB1AB55E39F0}" destId="{8759A58D-7D58-40DF-B3AF-E196D07A604D}" srcOrd="0" destOrd="0" parTransId="{1C72D131-0700-4D71-9319-83D8E3B10DFF}" sibTransId="{4351FF24-E5B5-4C2E-BDCA-D850194698CB}"/>
    <dgm:cxn modelId="{6FA9AE61-B849-44E0-89F6-69F907546499}" type="presOf" srcId="{21A4BC42-D5BF-41A0-A80F-694500408857}" destId="{05FA2CFC-937D-4B35-800F-6C293F4DB9B2}" srcOrd="0" destOrd="1" presId="urn:microsoft.com/office/officeart/2009/3/layout/IncreasingArrowsProcess"/>
    <dgm:cxn modelId="{C2E5FB62-B2F8-4CD7-891C-0E1347349186}" srcId="{670F6391-8892-4945-9FA2-001813E6014E}" destId="{E96337BC-A4FC-4BBB-BB8B-B932BE5DEE42}" srcOrd="0" destOrd="0" parTransId="{D83719B3-9714-49BE-9417-844283000838}" sibTransId="{CD70DA4E-D4B1-4484-926F-D403698055BB}"/>
    <dgm:cxn modelId="{1EE5F565-6CE3-4384-934D-EC53E87B9E9D}" srcId="{AD3CF844-7C15-452C-9DCB-E23EA42224C9}" destId="{670F6391-8892-4945-9FA2-001813E6014E}" srcOrd="0" destOrd="0" parTransId="{01F11179-9421-479E-9085-650BA5253193}" sibTransId="{D61F97C5-FF25-47AD-84E2-DF24AE9B3D39}"/>
    <dgm:cxn modelId="{B0EFE06C-258F-4B70-9982-5D56CCD7FB8C}" type="presOf" srcId="{91434ADC-417C-4928-A669-431321FB4554}" destId="{FE64E015-4A63-4722-929D-BAB80ACFD86C}" srcOrd="0" destOrd="0" presId="urn:microsoft.com/office/officeart/2009/3/layout/IncreasingArrowsProcess"/>
    <dgm:cxn modelId="{4E3AB04E-6A87-41FB-A9A1-089F7EC9C062}" type="presOf" srcId="{2EA21EA3-2500-484D-9AFD-AB1AB55E39F0}" destId="{001A4F6B-ED4F-42F0-8C55-03D19771B48C}" srcOrd="0" destOrd="0" presId="urn:microsoft.com/office/officeart/2009/3/layout/IncreasingArrowsProcess"/>
    <dgm:cxn modelId="{4812E570-5F9E-40CF-947A-E29295BD2F5C}" type="presOf" srcId="{1432E9EA-D5A6-42E5-8050-A3314FEEFF57}" destId="{05FA2CFC-937D-4B35-800F-6C293F4DB9B2}" srcOrd="0" destOrd="2" presId="urn:microsoft.com/office/officeart/2009/3/layout/IncreasingArrowsProcess"/>
    <dgm:cxn modelId="{610A1E7A-E6A6-4CF9-8ED6-3D4DEAB771A8}" type="presOf" srcId="{B3783E43-5078-443B-94C1-C765361A7471}" destId="{ED479868-3D78-4A30-8C18-CE10C09A8BA4}" srcOrd="0" destOrd="1" presId="urn:microsoft.com/office/officeart/2009/3/layout/IncreasingArrowsProcess"/>
    <dgm:cxn modelId="{0379AB7F-0E35-4DEA-9546-A03368A43A6F}" srcId="{670F6391-8892-4945-9FA2-001813E6014E}" destId="{29122EDD-9996-4FEF-8A1E-45CBA6857150}" srcOrd="4" destOrd="0" parTransId="{F6F5D469-90BB-4718-8CFC-38A2D98E02B5}" sibTransId="{39ABA70F-FA3B-4369-A915-FD0985EE2F1E}"/>
    <dgm:cxn modelId="{2F6BB984-30B0-42AC-9294-E877E6FF4C52}" srcId="{AD3CF844-7C15-452C-9DCB-E23EA42224C9}" destId="{C7F8B24B-2532-447E-8263-C311134B6D57}" srcOrd="2" destOrd="0" parTransId="{9C48C52F-5E16-4F62-B919-42E186A3F697}" sibTransId="{05BAEA93-EA6B-4F43-AC48-75F00D9ED35F}"/>
    <dgm:cxn modelId="{B41F0386-C49D-4DC7-A57E-028EBD084BF2}" type="presOf" srcId="{E96337BC-A4FC-4BBB-BB8B-B932BE5DEE42}" destId="{ED479868-3D78-4A30-8C18-CE10C09A8BA4}" srcOrd="0" destOrd="0" presId="urn:microsoft.com/office/officeart/2009/3/layout/IncreasingArrowsProcess"/>
    <dgm:cxn modelId="{6DB47289-B3DA-428B-9C5A-84C2A9CEDFE6}" srcId="{670F6391-8892-4945-9FA2-001813E6014E}" destId="{BA2663B5-0AF4-4B97-9090-F9707B503539}" srcOrd="3" destOrd="0" parTransId="{B9430D93-05D3-454D-B256-FB879F39FCD2}" sibTransId="{A56302F1-9D43-4165-9C95-DB05F15BB20E}"/>
    <dgm:cxn modelId="{3742BEA1-6F4C-4852-B9D0-0901FD2CA9D0}" srcId="{2EA21EA3-2500-484D-9AFD-AB1AB55E39F0}" destId="{21A4BC42-D5BF-41A0-A80F-694500408857}" srcOrd="1" destOrd="0" parTransId="{F4DB93F2-E9B3-43D4-AEA4-DDBF94D95C5A}" sibTransId="{25D83C21-EDC1-4C27-B6B9-A50B9E1CF71C}"/>
    <dgm:cxn modelId="{257046A3-47F4-4045-8979-82F583E866B0}" type="presOf" srcId="{C7F8B24B-2532-447E-8263-C311134B6D57}" destId="{D398EB2E-6008-4A7B-BBF0-27C89FA5403D}" srcOrd="0" destOrd="0" presId="urn:microsoft.com/office/officeart/2009/3/layout/IncreasingArrowsProcess"/>
    <dgm:cxn modelId="{7A47F3A6-864D-4F99-8355-F935D5353D8E}" type="presOf" srcId="{843A9D43-089C-4796-B16F-0D8E850D5197}" destId="{ED479868-3D78-4A30-8C18-CE10C09A8BA4}" srcOrd="0" destOrd="6" presId="urn:microsoft.com/office/officeart/2009/3/layout/IncreasingArrowsProcess"/>
    <dgm:cxn modelId="{556072AA-86E5-423C-9688-66AD2677F2C8}" srcId="{C7F8B24B-2532-447E-8263-C311134B6D57}" destId="{91434ADC-417C-4928-A669-431321FB4554}" srcOrd="0" destOrd="0" parTransId="{6A2481CB-5CD6-4E8E-BF0B-EEFE9DB23A9E}" sibTransId="{D70D14B8-F159-455D-A329-565BB7FDF162}"/>
    <dgm:cxn modelId="{B86CFFAA-9408-4C87-B474-D33B31CE6F5A}" type="presOf" srcId="{670F6391-8892-4945-9FA2-001813E6014E}" destId="{BC07097B-1414-40E3-9DF2-575DCD95B17C}" srcOrd="0" destOrd="0" presId="urn:microsoft.com/office/officeart/2009/3/layout/IncreasingArrowsProcess"/>
    <dgm:cxn modelId="{425864B2-64FC-4138-8F70-FB6300234206}" srcId="{2EA21EA3-2500-484D-9AFD-AB1AB55E39F0}" destId="{1432E9EA-D5A6-42E5-8050-A3314FEEFF57}" srcOrd="2" destOrd="0" parTransId="{145324C8-4D50-43A9-A55F-158954491DE9}" sibTransId="{BE879C8A-4978-4C09-838B-4D48B738CF5D}"/>
    <dgm:cxn modelId="{AD0AA0BB-F83B-49C1-9D0F-CF12BA1E436B}" type="presOf" srcId="{367ACA19-3584-4407-967A-2CD6307AB148}" destId="{ED479868-3D78-4A30-8C18-CE10C09A8BA4}" srcOrd="0" destOrd="5" presId="urn:microsoft.com/office/officeart/2009/3/layout/IncreasingArrowsProcess"/>
    <dgm:cxn modelId="{0F8D75C9-3D02-47AB-92E1-BAEDA57F0BBF}" srcId="{670F6391-8892-4945-9FA2-001813E6014E}" destId="{B3783E43-5078-443B-94C1-C765361A7471}" srcOrd="1" destOrd="0" parTransId="{60C4D9DC-0B67-430A-8C6A-1ABE791A2CD8}" sibTransId="{209BD046-B343-4B03-9F6B-5C29BA3DF735}"/>
    <dgm:cxn modelId="{C04914D7-7413-40D8-AB44-068852F29766}" type="presOf" srcId="{D6D97E83-05F6-4296-8A07-DF503AF757BF}" destId="{FE64E015-4A63-4722-929D-BAB80ACFD86C}" srcOrd="0" destOrd="1" presId="urn:microsoft.com/office/officeart/2009/3/layout/IncreasingArrowsProcess"/>
    <dgm:cxn modelId="{A0D80FD8-CFC6-40DC-B9C8-FF14EB5F3C68}" srcId="{AD3CF844-7C15-452C-9DCB-E23EA42224C9}" destId="{2EA21EA3-2500-484D-9AFD-AB1AB55E39F0}" srcOrd="1" destOrd="0" parTransId="{1F51B975-C9B6-4FE8-BA59-1894EA7F23CD}" sibTransId="{169BC936-4E7C-46E7-95C2-A24ACCFEE9A3}"/>
    <dgm:cxn modelId="{1A3C36DE-267A-40A3-8B7F-D843A14B46A0}" srcId="{670F6391-8892-4945-9FA2-001813E6014E}" destId="{843A9D43-089C-4796-B16F-0D8E850D5197}" srcOrd="6" destOrd="0" parTransId="{F5068EAB-BCF9-4AC5-8108-7DC64497AFEB}" sibTransId="{C63112C4-A5B2-4288-8606-D218FB5A55EB}"/>
    <dgm:cxn modelId="{43F865DE-F061-43F4-B61D-E3478A04584B}" type="presOf" srcId="{52F15B2E-39C7-4C3B-904F-41C0813C791E}" destId="{ED479868-3D78-4A30-8C18-CE10C09A8BA4}" srcOrd="0" destOrd="2" presId="urn:microsoft.com/office/officeart/2009/3/layout/IncreasingArrowsProcess"/>
    <dgm:cxn modelId="{046B4BEA-7027-4FD8-9633-DC8AE8CE8BB5}" type="presOf" srcId="{BA2663B5-0AF4-4B97-9090-F9707B503539}" destId="{ED479868-3D78-4A30-8C18-CE10C09A8BA4}" srcOrd="0" destOrd="3" presId="urn:microsoft.com/office/officeart/2009/3/layout/IncreasingArrowsProcess"/>
    <dgm:cxn modelId="{543E29EB-6D82-45B7-8B19-427B663A7EDD}" type="presOf" srcId="{AD3CF844-7C15-452C-9DCB-E23EA42224C9}" destId="{944A5FCC-14A6-41E7-A3D0-DA71121CB892}" srcOrd="0" destOrd="0" presId="urn:microsoft.com/office/officeart/2009/3/layout/IncreasingArrowsProcess"/>
    <dgm:cxn modelId="{9AC646EC-85B9-447F-8F5C-0A0F7F1F0AEF}" type="presOf" srcId="{8759A58D-7D58-40DF-B3AF-E196D07A604D}" destId="{05FA2CFC-937D-4B35-800F-6C293F4DB9B2}" srcOrd="0" destOrd="0" presId="urn:microsoft.com/office/officeart/2009/3/layout/IncreasingArrowsProcess"/>
    <dgm:cxn modelId="{61E2DCED-D08D-4228-88BA-524698DB76D5}" srcId="{670F6391-8892-4945-9FA2-001813E6014E}" destId="{52F15B2E-39C7-4C3B-904F-41C0813C791E}" srcOrd="2" destOrd="0" parTransId="{A811A4A2-3BED-4068-8C9E-8419D8C3AC5D}" sibTransId="{288BA565-B6E5-466D-8703-AF6EC8506049}"/>
    <dgm:cxn modelId="{5968F1F1-C6B0-41EB-AC46-A298660B5D26}" srcId="{670F6391-8892-4945-9FA2-001813E6014E}" destId="{367ACA19-3584-4407-967A-2CD6307AB148}" srcOrd="5" destOrd="0" parTransId="{02C5374A-88E8-48E4-AB4C-08B9D881C904}" sibTransId="{F16C05DD-BB6F-4614-96B7-60549C35BF7F}"/>
    <dgm:cxn modelId="{1E236FFF-F42E-4285-B312-057099BE5175}" srcId="{670F6391-8892-4945-9FA2-001813E6014E}" destId="{D80DC306-E3B6-434E-AD4E-5D0CA8866AD4}" srcOrd="7" destOrd="0" parTransId="{C12F8265-ABE8-46E9-8A56-B89E5F440D44}" sibTransId="{E44A3B92-C05C-435E-AB28-018626240798}"/>
    <dgm:cxn modelId="{323A59AF-3DCF-4D8B-9C4B-1DD4E90902EF}" type="presParOf" srcId="{944A5FCC-14A6-41E7-A3D0-DA71121CB892}" destId="{BC07097B-1414-40E3-9DF2-575DCD95B17C}" srcOrd="0" destOrd="0" presId="urn:microsoft.com/office/officeart/2009/3/layout/IncreasingArrowsProcess"/>
    <dgm:cxn modelId="{747DD902-6A50-41C4-838C-15E504E2729A}" type="presParOf" srcId="{944A5FCC-14A6-41E7-A3D0-DA71121CB892}" destId="{ED479868-3D78-4A30-8C18-CE10C09A8BA4}" srcOrd="1" destOrd="0" presId="urn:microsoft.com/office/officeart/2009/3/layout/IncreasingArrowsProcess"/>
    <dgm:cxn modelId="{A36CCD0E-45C7-442A-8287-571425D41DD0}" type="presParOf" srcId="{944A5FCC-14A6-41E7-A3D0-DA71121CB892}" destId="{001A4F6B-ED4F-42F0-8C55-03D19771B48C}" srcOrd="2" destOrd="0" presId="urn:microsoft.com/office/officeart/2009/3/layout/IncreasingArrowsProcess"/>
    <dgm:cxn modelId="{607695AB-1AE7-4F54-BAF1-F1C909B1A93C}" type="presParOf" srcId="{944A5FCC-14A6-41E7-A3D0-DA71121CB892}" destId="{05FA2CFC-937D-4B35-800F-6C293F4DB9B2}" srcOrd="3" destOrd="0" presId="urn:microsoft.com/office/officeart/2009/3/layout/IncreasingArrowsProcess"/>
    <dgm:cxn modelId="{6E54729C-F916-4DB2-943F-50E76F2E22F5}" type="presParOf" srcId="{944A5FCC-14A6-41E7-A3D0-DA71121CB892}" destId="{D398EB2E-6008-4A7B-BBF0-27C89FA5403D}" srcOrd="4" destOrd="0" presId="urn:microsoft.com/office/officeart/2009/3/layout/IncreasingArrowsProcess"/>
    <dgm:cxn modelId="{21D12977-B6C1-4517-BF74-0A6DD34F51C1}" type="presParOf" srcId="{944A5FCC-14A6-41E7-A3D0-DA71121CB892}" destId="{FE64E015-4A63-4722-929D-BAB80ACFD86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62361-7AFA-44CE-9C70-923D5B634F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EB8FF-2D7C-4F6A-A3EB-C71864D151BC}">
      <dgm:prSet/>
      <dgm:spPr/>
      <dgm:t>
        <a:bodyPr/>
        <a:lstStyle/>
        <a:p>
          <a:r>
            <a:rPr lang="en-US"/>
            <a:t>Eligibility: </a:t>
          </a:r>
        </a:p>
      </dgm:t>
    </dgm:pt>
    <dgm:pt modelId="{CFE82EA8-477D-4C74-952D-75F741392FC9}" type="parTrans" cxnId="{C1D49A5D-FF02-40ED-9A8E-5BD86A44417A}">
      <dgm:prSet/>
      <dgm:spPr/>
      <dgm:t>
        <a:bodyPr/>
        <a:lstStyle/>
        <a:p>
          <a:endParaRPr lang="en-US"/>
        </a:p>
      </dgm:t>
    </dgm:pt>
    <dgm:pt modelId="{0F5AC699-A6F9-4EE2-B427-538264125355}" type="sibTrans" cxnId="{C1D49A5D-FF02-40ED-9A8E-5BD86A44417A}">
      <dgm:prSet/>
      <dgm:spPr/>
      <dgm:t>
        <a:bodyPr/>
        <a:lstStyle/>
        <a:p>
          <a:endParaRPr lang="en-US"/>
        </a:p>
      </dgm:t>
    </dgm:pt>
    <dgm:pt modelId="{CF0D37C6-82B7-4CDE-9D93-B40F74F726E8}">
      <dgm:prSet/>
      <dgm:spPr/>
      <dgm:t>
        <a:bodyPr/>
        <a:lstStyle/>
        <a:p>
          <a:r>
            <a:rPr lang="en-US"/>
            <a:t>DSM-5 OUD</a:t>
          </a:r>
        </a:p>
      </dgm:t>
    </dgm:pt>
    <dgm:pt modelId="{3BBEA966-978F-4794-B324-80116AC917FA}" type="parTrans" cxnId="{17D87CD7-627C-4D47-A543-D07ADBEDDA55}">
      <dgm:prSet/>
      <dgm:spPr/>
      <dgm:t>
        <a:bodyPr/>
        <a:lstStyle/>
        <a:p>
          <a:endParaRPr lang="en-US"/>
        </a:p>
      </dgm:t>
    </dgm:pt>
    <dgm:pt modelId="{71BEAD56-8387-4A7A-90E4-65282648C59D}" type="sibTrans" cxnId="{17D87CD7-627C-4D47-A543-D07ADBEDDA55}">
      <dgm:prSet/>
      <dgm:spPr/>
      <dgm:t>
        <a:bodyPr/>
        <a:lstStyle/>
        <a:p>
          <a:endParaRPr lang="en-US"/>
        </a:p>
      </dgm:t>
    </dgm:pt>
    <dgm:pt modelId="{818F5D99-8544-497D-879C-D462C9C23B5A}">
      <dgm:prSet/>
      <dgm:spPr/>
      <dgm:t>
        <a:bodyPr/>
        <a:lstStyle/>
        <a:p>
          <a:r>
            <a:rPr lang="en-US"/>
            <a:t>stabilized on buprenorphine (&gt;3 weeks on same dose)</a:t>
          </a:r>
        </a:p>
      </dgm:t>
    </dgm:pt>
    <dgm:pt modelId="{9F468D0B-D150-430A-9850-1197A5D7E4DE}" type="parTrans" cxnId="{C8E68BBE-072D-4D79-BD2D-7D4098D8EB41}">
      <dgm:prSet/>
      <dgm:spPr/>
      <dgm:t>
        <a:bodyPr/>
        <a:lstStyle/>
        <a:p>
          <a:endParaRPr lang="en-US"/>
        </a:p>
      </dgm:t>
    </dgm:pt>
    <dgm:pt modelId="{2BF3A19C-FA96-47CF-9159-1D29E3B842AE}" type="sibTrans" cxnId="{C8E68BBE-072D-4D79-BD2D-7D4098D8EB41}">
      <dgm:prSet/>
      <dgm:spPr/>
      <dgm:t>
        <a:bodyPr/>
        <a:lstStyle/>
        <a:p>
          <a:endParaRPr lang="en-US"/>
        </a:p>
      </dgm:t>
    </dgm:pt>
    <dgm:pt modelId="{34DADCCD-9A39-4473-9FAB-FDC19D86F20A}">
      <dgm:prSet/>
      <dgm:spPr/>
      <dgm:t>
        <a:bodyPr/>
        <a:lstStyle/>
        <a:p>
          <a:r>
            <a:rPr lang="en-US" dirty="0"/>
            <a:t>In treatment &lt;12 months at current site</a:t>
          </a:r>
        </a:p>
      </dgm:t>
    </dgm:pt>
    <dgm:pt modelId="{F7FCB4D3-258E-439D-BBB2-2503E4A5DCFE}" type="parTrans" cxnId="{43C0EB19-AA40-4499-8C3A-5B3D375231A1}">
      <dgm:prSet/>
      <dgm:spPr/>
      <dgm:t>
        <a:bodyPr/>
        <a:lstStyle/>
        <a:p>
          <a:endParaRPr lang="en-US"/>
        </a:p>
      </dgm:t>
    </dgm:pt>
    <dgm:pt modelId="{0C1F6D39-2C2E-4715-804B-1C5FC802D5AC}" type="sibTrans" cxnId="{43C0EB19-AA40-4499-8C3A-5B3D375231A1}">
      <dgm:prSet/>
      <dgm:spPr/>
      <dgm:t>
        <a:bodyPr/>
        <a:lstStyle/>
        <a:p>
          <a:endParaRPr lang="en-US"/>
        </a:p>
      </dgm:t>
    </dgm:pt>
    <dgm:pt modelId="{9A6D69D9-252C-4246-9F7C-28C662CEFAB1}">
      <dgm:prSet/>
      <dgm:spPr/>
      <dgm:t>
        <a:bodyPr/>
        <a:lstStyle/>
        <a:p>
          <a:r>
            <a:rPr lang="en-US" dirty="0"/>
            <a:t>Exclusion</a:t>
          </a:r>
        </a:p>
      </dgm:t>
    </dgm:pt>
    <dgm:pt modelId="{104A8205-087A-42C9-A60B-C44F8C5E3623}" type="parTrans" cxnId="{6FBBC660-0141-405E-A11F-526FD650D0B6}">
      <dgm:prSet/>
      <dgm:spPr/>
      <dgm:t>
        <a:bodyPr/>
        <a:lstStyle/>
        <a:p>
          <a:endParaRPr lang="en-US"/>
        </a:p>
      </dgm:t>
    </dgm:pt>
    <dgm:pt modelId="{91FEC046-7850-4E12-AED8-B52CAA476A1C}" type="sibTrans" cxnId="{6FBBC660-0141-405E-A11F-526FD650D0B6}">
      <dgm:prSet/>
      <dgm:spPr/>
      <dgm:t>
        <a:bodyPr/>
        <a:lstStyle/>
        <a:p>
          <a:endParaRPr lang="en-US"/>
        </a:p>
      </dgm:t>
    </dgm:pt>
    <dgm:pt modelId="{4893982E-D037-413A-95B5-96BF6FBC10FD}">
      <dgm:prSet/>
      <dgm:spPr/>
      <dgm:t>
        <a:bodyPr/>
        <a:lstStyle/>
        <a:p>
          <a:r>
            <a:rPr lang="en-US" dirty="0"/>
            <a:t>Serious medical, psychiatric, or comorbid SUD condition</a:t>
          </a:r>
        </a:p>
      </dgm:t>
    </dgm:pt>
    <dgm:pt modelId="{DE361C23-0BAB-41E9-9585-1397BC0ACA53}" type="parTrans" cxnId="{427DAEE2-5BD8-4052-82A9-22DD1A0F52E0}">
      <dgm:prSet/>
      <dgm:spPr/>
      <dgm:t>
        <a:bodyPr/>
        <a:lstStyle/>
        <a:p>
          <a:endParaRPr lang="en-US"/>
        </a:p>
      </dgm:t>
    </dgm:pt>
    <dgm:pt modelId="{63056762-E99B-4F0F-8F7B-001E0CD6C09E}" type="sibTrans" cxnId="{427DAEE2-5BD8-4052-82A9-22DD1A0F52E0}">
      <dgm:prSet/>
      <dgm:spPr/>
      <dgm:t>
        <a:bodyPr/>
        <a:lstStyle/>
        <a:p>
          <a:endParaRPr lang="en-US"/>
        </a:p>
      </dgm:t>
    </dgm:pt>
    <dgm:pt modelId="{859A47C5-CBFC-4C5F-B78D-43CE40E02170}">
      <dgm:prSet/>
      <dgm:spPr/>
      <dgm:t>
        <a:bodyPr/>
        <a:lstStyle/>
        <a:p>
          <a:r>
            <a:rPr lang="en-US" dirty="0"/>
            <a:t>Social circumstance that would increase safety concern</a:t>
          </a:r>
        </a:p>
      </dgm:t>
    </dgm:pt>
    <dgm:pt modelId="{25B6B75B-0EB5-424A-9B9B-9AEEF33DF580}" type="parTrans" cxnId="{928AC46C-3AC0-4C3E-B27F-C32641754E84}">
      <dgm:prSet/>
      <dgm:spPr/>
      <dgm:t>
        <a:bodyPr/>
        <a:lstStyle/>
        <a:p>
          <a:endParaRPr lang="en-US"/>
        </a:p>
      </dgm:t>
    </dgm:pt>
    <dgm:pt modelId="{AF271229-CAFC-480D-9317-E7EE58FA2D69}" type="sibTrans" cxnId="{928AC46C-3AC0-4C3E-B27F-C32641754E84}">
      <dgm:prSet/>
      <dgm:spPr/>
      <dgm:t>
        <a:bodyPr/>
        <a:lstStyle/>
        <a:p>
          <a:endParaRPr lang="en-US"/>
        </a:p>
      </dgm:t>
    </dgm:pt>
    <dgm:pt modelId="{D0CCF944-DFA2-472E-BBCA-DA5B85DDA984}" type="pres">
      <dgm:prSet presAssocID="{54862361-7AFA-44CE-9C70-923D5B634F05}" presName="Name0" presStyleCnt="0">
        <dgm:presLayoutVars>
          <dgm:dir/>
          <dgm:animLvl val="lvl"/>
          <dgm:resizeHandles val="exact"/>
        </dgm:presLayoutVars>
      </dgm:prSet>
      <dgm:spPr/>
    </dgm:pt>
    <dgm:pt modelId="{78376918-0EC2-4AA8-90E4-C100A28BCB4E}" type="pres">
      <dgm:prSet presAssocID="{B24EB8FF-2D7C-4F6A-A3EB-C71864D151BC}" presName="composite" presStyleCnt="0"/>
      <dgm:spPr/>
    </dgm:pt>
    <dgm:pt modelId="{2C18EA05-D809-4C4E-B38B-D83E216634E5}" type="pres">
      <dgm:prSet presAssocID="{B24EB8FF-2D7C-4F6A-A3EB-C71864D151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3CCF8F3-03F3-41E4-B4B3-A1710F3DD0D8}" type="pres">
      <dgm:prSet presAssocID="{B24EB8FF-2D7C-4F6A-A3EB-C71864D151BC}" presName="desTx" presStyleLbl="alignAccFollowNode1" presStyleIdx="0" presStyleCnt="2">
        <dgm:presLayoutVars>
          <dgm:bulletEnabled val="1"/>
        </dgm:presLayoutVars>
      </dgm:prSet>
      <dgm:spPr/>
    </dgm:pt>
    <dgm:pt modelId="{C45E5F0A-8DD1-4A5F-9EED-4D737D51998D}" type="pres">
      <dgm:prSet presAssocID="{0F5AC699-A6F9-4EE2-B427-538264125355}" presName="space" presStyleCnt="0"/>
      <dgm:spPr/>
    </dgm:pt>
    <dgm:pt modelId="{3F48182D-44DF-46E0-9C0D-5E6455CFE909}" type="pres">
      <dgm:prSet presAssocID="{9A6D69D9-252C-4246-9F7C-28C662CEFAB1}" presName="composite" presStyleCnt="0"/>
      <dgm:spPr/>
    </dgm:pt>
    <dgm:pt modelId="{B596B0CB-A1AB-4315-BFD6-B3852A04A706}" type="pres">
      <dgm:prSet presAssocID="{9A6D69D9-252C-4246-9F7C-28C662CEFAB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922BC77-9CFB-49CC-9CB3-EFA4B2F6C103}" type="pres">
      <dgm:prSet presAssocID="{9A6D69D9-252C-4246-9F7C-28C662CEFAB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3C0EB19-AA40-4499-8C3A-5B3D375231A1}" srcId="{B24EB8FF-2D7C-4F6A-A3EB-C71864D151BC}" destId="{34DADCCD-9A39-4473-9FAB-FDC19D86F20A}" srcOrd="2" destOrd="0" parTransId="{F7FCB4D3-258E-439D-BBB2-2503E4A5DCFE}" sibTransId="{0C1F6D39-2C2E-4715-804B-1C5FC802D5AC}"/>
    <dgm:cxn modelId="{A8637428-1DEA-4780-83F2-F974CAE582E8}" type="presOf" srcId="{818F5D99-8544-497D-879C-D462C9C23B5A}" destId="{F3CCF8F3-03F3-41E4-B4B3-A1710F3DD0D8}" srcOrd="0" destOrd="1" presId="urn:microsoft.com/office/officeart/2005/8/layout/hList1"/>
    <dgm:cxn modelId="{56862C38-C65E-42B1-AA3A-9ED0EF2C6420}" type="presOf" srcId="{CF0D37C6-82B7-4CDE-9D93-B40F74F726E8}" destId="{F3CCF8F3-03F3-41E4-B4B3-A1710F3DD0D8}" srcOrd="0" destOrd="0" presId="urn:microsoft.com/office/officeart/2005/8/layout/hList1"/>
    <dgm:cxn modelId="{C1D49A5D-FF02-40ED-9A8E-5BD86A44417A}" srcId="{54862361-7AFA-44CE-9C70-923D5B634F05}" destId="{B24EB8FF-2D7C-4F6A-A3EB-C71864D151BC}" srcOrd="0" destOrd="0" parTransId="{CFE82EA8-477D-4C74-952D-75F741392FC9}" sibTransId="{0F5AC699-A6F9-4EE2-B427-538264125355}"/>
    <dgm:cxn modelId="{6FBBC660-0141-405E-A11F-526FD650D0B6}" srcId="{54862361-7AFA-44CE-9C70-923D5B634F05}" destId="{9A6D69D9-252C-4246-9F7C-28C662CEFAB1}" srcOrd="1" destOrd="0" parTransId="{104A8205-087A-42C9-A60B-C44F8C5E3623}" sibTransId="{91FEC046-7850-4E12-AED8-B52CAA476A1C}"/>
    <dgm:cxn modelId="{C9F2D767-DD96-4080-9F10-741106A51E65}" type="presOf" srcId="{9A6D69D9-252C-4246-9F7C-28C662CEFAB1}" destId="{B596B0CB-A1AB-4315-BFD6-B3852A04A706}" srcOrd="0" destOrd="0" presId="urn:microsoft.com/office/officeart/2005/8/layout/hList1"/>
    <dgm:cxn modelId="{C7789A4B-C900-4BA7-B2A9-5F9AA5010E72}" type="presOf" srcId="{34DADCCD-9A39-4473-9FAB-FDC19D86F20A}" destId="{F3CCF8F3-03F3-41E4-B4B3-A1710F3DD0D8}" srcOrd="0" destOrd="2" presId="urn:microsoft.com/office/officeart/2005/8/layout/hList1"/>
    <dgm:cxn modelId="{928AC46C-3AC0-4C3E-B27F-C32641754E84}" srcId="{9A6D69D9-252C-4246-9F7C-28C662CEFAB1}" destId="{859A47C5-CBFC-4C5F-B78D-43CE40E02170}" srcOrd="1" destOrd="0" parTransId="{25B6B75B-0EB5-424A-9B9B-9AEEF33DF580}" sibTransId="{AF271229-CAFC-480D-9317-E7EE58FA2D69}"/>
    <dgm:cxn modelId="{6CC06D96-9640-4CA7-B424-E11F57E3EDE4}" type="presOf" srcId="{859A47C5-CBFC-4C5F-B78D-43CE40E02170}" destId="{8922BC77-9CFB-49CC-9CB3-EFA4B2F6C103}" srcOrd="0" destOrd="1" presId="urn:microsoft.com/office/officeart/2005/8/layout/hList1"/>
    <dgm:cxn modelId="{96638B9F-E78A-4D87-B3CE-F348B670CD98}" type="presOf" srcId="{4893982E-D037-413A-95B5-96BF6FBC10FD}" destId="{8922BC77-9CFB-49CC-9CB3-EFA4B2F6C103}" srcOrd="0" destOrd="0" presId="urn:microsoft.com/office/officeart/2005/8/layout/hList1"/>
    <dgm:cxn modelId="{176EDBAA-5F02-4B15-919B-38CEB1E77370}" type="presOf" srcId="{54862361-7AFA-44CE-9C70-923D5B634F05}" destId="{D0CCF944-DFA2-472E-BBCA-DA5B85DDA984}" srcOrd="0" destOrd="0" presId="urn:microsoft.com/office/officeart/2005/8/layout/hList1"/>
    <dgm:cxn modelId="{C8E68BBE-072D-4D79-BD2D-7D4098D8EB41}" srcId="{B24EB8FF-2D7C-4F6A-A3EB-C71864D151BC}" destId="{818F5D99-8544-497D-879C-D462C9C23B5A}" srcOrd="1" destOrd="0" parTransId="{9F468D0B-D150-430A-9850-1197A5D7E4DE}" sibTransId="{2BF3A19C-FA96-47CF-9159-1D29E3B842AE}"/>
    <dgm:cxn modelId="{DFC96FD7-B872-4A1D-9FD2-848291B1B57B}" type="presOf" srcId="{B24EB8FF-2D7C-4F6A-A3EB-C71864D151BC}" destId="{2C18EA05-D809-4C4E-B38B-D83E216634E5}" srcOrd="0" destOrd="0" presId="urn:microsoft.com/office/officeart/2005/8/layout/hList1"/>
    <dgm:cxn modelId="{17D87CD7-627C-4D47-A543-D07ADBEDDA55}" srcId="{B24EB8FF-2D7C-4F6A-A3EB-C71864D151BC}" destId="{CF0D37C6-82B7-4CDE-9D93-B40F74F726E8}" srcOrd="0" destOrd="0" parTransId="{3BBEA966-978F-4794-B324-80116AC917FA}" sibTransId="{71BEAD56-8387-4A7A-90E4-65282648C59D}"/>
    <dgm:cxn modelId="{427DAEE2-5BD8-4052-82A9-22DD1A0F52E0}" srcId="{9A6D69D9-252C-4246-9F7C-28C662CEFAB1}" destId="{4893982E-D037-413A-95B5-96BF6FBC10FD}" srcOrd="0" destOrd="0" parTransId="{DE361C23-0BAB-41E9-9585-1397BC0ACA53}" sibTransId="{63056762-E99B-4F0F-8F7B-001E0CD6C09E}"/>
    <dgm:cxn modelId="{CD687A15-105B-4DEC-9BE6-7885FB3AB1BE}" type="presParOf" srcId="{D0CCF944-DFA2-472E-BBCA-DA5B85DDA984}" destId="{78376918-0EC2-4AA8-90E4-C100A28BCB4E}" srcOrd="0" destOrd="0" presId="urn:microsoft.com/office/officeart/2005/8/layout/hList1"/>
    <dgm:cxn modelId="{6CBEDCDE-27A2-40EC-8FB7-295C1B560E68}" type="presParOf" srcId="{78376918-0EC2-4AA8-90E4-C100A28BCB4E}" destId="{2C18EA05-D809-4C4E-B38B-D83E216634E5}" srcOrd="0" destOrd="0" presId="urn:microsoft.com/office/officeart/2005/8/layout/hList1"/>
    <dgm:cxn modelId="{16CED2E2-F290-45F2-A533-38C9A4F76D13}" type="presParOf" srcId="{78376918-0EC2-4AA8-90E4-C100A28BCB4E}" destId="{F3CCF8F3-03F3-41E4-B4B3-A1710F3DD0D8}" srcOrd="1" destOrd="0" presId="urn:microsoft.com/office/officeart/2005/8/layout/hList1"/>
    <dgm:cxn modelId="{E92225B6-5AD0-48DA-A3E0-5B2D9FFE4EE1}" type="presParOf" srcId="{D0CCF944-DFA2-472E-BBCA-DA5B85DDA984}" destId="{C45E5F0A-8DD1-4A5F-9EED-4D737D51998D}" srcOrd="1" destOrd="0" presId="urn:microsoft.com/office/officeart/2005/8/layout/hList1"/>
    <dgm:cxn modelId="{D5173E11-7031-4290-B541-EDD6632227C9}" type="presParOf" srcId="{D0CCF944-DFA2-472E-BBCA-DA5B85DDA984}" destId="{3F48182D-44DF-46E0-9C0D-5E6455CFE909}" srcOrd="2" destOrd="0" presId="urn:microsoft.com/office/officeart/2005/8/layout/hList1"/>
    <dgm:cxn modelId="{D9B762D0-257F-4291-A263-7B79BA6B9FBB}" type="presParOf" srcId="{3F48182D-44DF-46E0-9C0D-5E6455CFE909}" destId="{B596B0CB-A1AB-4315-BFD6-B3852A04A706}" srcOrd="0" destOrd="0" presId="urn:microsoft.com/office/officeart/2005/8/layout/hList1"/>
    <dgm:cxn modelId="{E0E5D8A0-7096-48B3-B8B7-61698B50BD4E}" type="presParOf" srcId="{3F48182D-44DF-46E0-9C0D-5E6455CFE909}" destId="{8922BC77-9CFB-49CC-9CB3-EFA4B2F6C1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8967-B9C3-458C-B054-6B8DA65C7830}">
      <dsp:nvSpPr>
        <dsp:cNvPr id="0" name=""/>
        <dsp:cNvSpPr/>
      </dsp:nvSpPr>
      <dsp:spPr>
        <a:xfrm>
          <a:off x="53" y="28572"/>
          <a:ext cx="5153975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Physicians:</a:t>
          </a:r>
        </a:p>
      </dsp:txBody>
      <dsp:txXfrm>
        <a:off x="53" y="28572"/>
        <a:ext cx="5153975" cy="892800"/>
      </dsp:txXfrm>
    </dsp:sp>
    <dsp:sp modelId="{8E8B5478-85F6-4D49-A51E-2699E59C0EE3}">
      <dsp:nvSpPr>
        <dsp:cNvPr id="0" name=""/>
        <dsp:cNvSpPr/>
      </dsp:nvSpPr>
      <dsp:spPr>
        <a:xfrm>
          <a:off x="53" y="921372"/>
          <a:ext cx="5153975" cy="2728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Undergraduate degree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4 years med school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Residency 3-7 years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Board certification</a:t>
          </a:r>
        </a:p>
      </dsp:txBody>
      <dsp:txXfrm>
        <a:off x="53" y="921372"/>
        <a:ext cx="5153975" cy="2728358"/>
      </dsp:txXfrm>
    </dsp:sp>
    <dsp:sp modelId="{D8D99916-9F9B-4CB5-AA51-ACF7BC205563}">
      <dsp:nvSpPr>
        <dsp:cNvPr id="0" name=""/>
        <dsp:cNvSpPr/>
      </dsp:nvSpPr>
      <dsp:spPr>
        <a:xfrm>
          <a:off x="5875585" y="28572"/>
          <a:ext cx="5153975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Pharmacists:</a:t>
          </a:r>
        </a:p>
      </dsp:txBody>
      <dsp:txXfrm>
        <a:off x="5875585" y="28572"/>
        <a:ext cx="5153975" cy="892800"/>
      </dsp:txXfrm>
    </dsp:sp>
    <dsp:sp modelId="{0F335602-EDAC-4B64-8E31-B30C95642AD3}">
      <dsp:nvSpPr>
        <dsp:cNvPr id="0" name=""/>
        <dsp:cNvSpPr/>
      </dsp:nvSpPr>
      <dsp:spPr>
        <a:xfrm>
          <a:off x="5875585" y="921372"/>
          <a:ext cx="5153975" cy="2728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Undergraduate schooling (2-4 years)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4 years pharmacy school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Residency 1-2 years*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Board certification*</a:t>
          </a:r>
        </a:p>
      </dsp:txBody>
      <dsp:txXfrm>
        <a:off x="5875585" y="921372"/>
        <a:ext cx="5153975" cy="2728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E7B4-FFF5-4B2F-B3E6-9779E32A2647}">
      <dsp:nvSpPr>
        <dsp:cNvPr id="0" name=""/>
        <dsp:cNvSpPr/>
      </dsp:nvSpPr>
      <dsp:spPr>
        <a:xfrm>
          <a:off x="784239" y="2050"/>
          <a:ext cx="2237640" cy="13425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Hospital</a:t>
          </a:r>
        </a:p>
      </dsp:txBody>
      <dsp:txXfrm>
        <a:off x="784239" y="2050"/>
        <a:ext cx="2237640" cy="1342584"/>
      </dsp:txXfrm>
    </dsp:sp>
    <dsp:sp modelId="{DDF4D417-79FE-4A1D-8D7C-7A472BF67E82}">
      <dsp:nvSpPr>
        <dsp:cNvPr id="0" name=""/>
        <dsp:cNvSpPr/>
      </dsp:nvSpPr>
      <dsp:spPr>
        <a:xfrm>
          <a:off x="3245643" y="2050"/>
          <a:ext cx="2237640" cy="1342584"/>
        </a:xfrm>
        <a:prstGeom prst="rect">
          <a:avLst/>
        </a:prstGeom>
        <a:gradFill rotWithShape="0">
          <a:gsLst>
            <a:gs pos="0">
              <a:schemeClr val="accent3">
                <a:hueOff val="2476490"/>
                <a:satOff val="-15488"/>
                <a:lumOff val="-1078"/>
                <a:alphaOff val="0"/>
                <a:tint val="98000"/>
                <a:lumMod val="110000"/>
              </a:schemeClr>
            </a:gs>
            <a:gs pos="84000">
              <a:schemeClr val="accent3">
                <a:hueOff val="2476490"/>
                <a:satOff val="-15488"/>
                <a:lumOff val="-107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Ambulatory Care</a:t>
          </a:r>
        </a:p>
      </dsp:txBody>
      <dsp:txXfrm>
        <a:off x="3245643" y="2050"/>
        <a:ext cx="2237640" cy="1342584"/>
      </dsp:txXfrm>
    </dsp:sp>
    <dsp:sp modelId="{1250BA7D-9F0A-4426-BEF2-1C84E5872845}">
      <dsp:nvSpPr>
        <dsp:cNvPr id="0" name=""/>
        <dsp:cNvSpPr/>
      </dsp:nvSpPr>
      <dsp:spPr>
        <a:xfrm>
          <a:off x="5707048" y="2050"/>
          <a:ext cx="2237640" cy="1342584"/>
        </a:xfrm>
        <a:prstGeom prst="rect">
          <a:avLst/>
        </a:prstGeom>
        <a:gradFill rotWithShape="0">
          <a:gsLst>
            <a:gs pos="0">
              <a:schemeClr val="accent3">
                <a:hueOff val="4952981"/>
                <a:satOff val="-30976"/>
                <a:lumOff val="-2157"/>
                <a:alphaOff val="0"/>
                <a:tint val="98000"/>
                <a:lumMod val="110000"/>
              </a:schemeClr>
            </a:gs>
            <a:gs pos="84000">
              <a:schemeClr val="accent3">
                <a:hueOff val="4952981"/>
                <a:satOff val="-30976"/>
                <a:lumOff val="-215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</a:t>
          </a:r>
        </a:p>
      </dsp:txBody>
      <dsp:txXfrm>
        <a:off x="5707048" y="2050"/>
        <a:ext cx="2237640" cy="1342584"/>
      </dsp:txXfrm>
    </dsp:sp>
    <dsp:sp modelId="{AB5A4125-9181-4EBC-A248-BA85FA8722E5}">
      <dsp:nvSpPr>
        <dsp:cNvPr id="0" name=""/>
        <dsp:cNvSpPr/>
      </dsp:nvSpPr>
      <dsp:spPr>
        <a:xfrm>
          <a:off x="2014941" y="1568399"/>
          <a:ext cx="2237640" cy="1342584"/>
        </a:xfrm>
        <a:prstGeom prst="rect">
          <a:avLst/>
        </a:prstGeom>
        <a:gradFill rotWithShape="0">
          <a:gsLst>
            <a:gs pos="0">
              <a:schemeClr val="accent3">
                <a:hueOff val="7429471"/>
                <a:satOff val="-46464"/>
                <a:lumOff val="-3235"/>
                <a:alphaOff val="0"/>
                <a:tint val="98000"/>
                <a:lumMod val="110000"/>
              </a:schemeClr>
            </a:gs>
            <a:gs pos="84000">
              <a:schemeClr val="accent3">
                <a:hueOff val="7429471"/>
                <a:satOff val="-46464"/>
                <a:lumOff val="-323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Managed Care</a:t>
          </a:r>
        </a:p>
      </dsp:txBody>
      <dsp:txXfrm>
        <a:off x="2014941" y="1568399"/>
        <a:ext cx="2237640" cy="1342584"/>
      </dsp:txXfrm>
    </dsp:sp>
    <dsp:sp modelId="{1C48E17B-7B43-4580-B6C3-20E06AE62DDA}">
      <dsp:nvSpPr>
        <dsp:cNvPr id="0" name=""/>
        <dsp:cNvSpPr/>
      </dsp:nvSpPr>
      <dsp:spPr>
        <a:xfrm>
          <a:off x="4476346" y="1568399"/>
          <a:ext cx="2237640" cy="1342584"/>
        </a:xfrm>
        <a:prstGeom prst="rect">
          <a:avLst/>
        </a:prstGeom>
        <a:gradFill rotWithShape="0">
          <a:gsLst>
            <a:gs pos="0">
              <a:schemeClr val="accent3">
                <a:hueOff val="9905962"/>
                <a:satOff val="-61952"/>
                <a:lumOff val="-4314"/>
                <a:alphaOff val="0"/>
                <a:tint val="98000"/>
                <a:lumMod val="110000"/>
              </a:schemeClr>
            </a:gs>
            <a:gs pos="84000">
              <a:schemeClr val="accent3">
                <a:hueOff val="9905962"/>
                <a:satOff val="-61952"/>
                <a:lumOff val="-431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Admin</a:t>
          </a:r>
        </a:p>
      </dsp:txBody>
      <dsp:txXfrm>
        <a:off x="4476346" y="1568399"/>
        <a:ext cx="2237640" cy="1342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E7B4-FFF5-4B2F-B3E6-9779E32A2647}">
      <dsp:nvSpPr>
        <dsp:cNvPr id="0" name=""/>
        <dsp:cNvSpPr/>
      </dsp:nvSpPr>
      <dsp:spPr>
        <a:xfrm>
          <a:off x="2352" y="153347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Ambulatory Care</a:t>
          </a:r>
        </a:p>
      </dsp:txBody>
      <dsp:txXfrm>
        <a:off x="2352" y="153347"/>
        <a:ext cx="1866361" cy="1119816"/>
      </dsp:txXfrm>
    </dsp:sp>
    <dsp:sp modelId="{C59A244C-ABE7-43B4-B693-44C0DF8B43C3}">
      <dsp:nvSpPr>
        <dsp:cNvPr id="0" name=""/>
        <dsp:cNvSpPr/>
      </dsp:nvSpPr>
      <dsp:spPr>
        <a:xfrm>
          <a:off x="2055350" y="153347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1650994"/>
                <a:satOff val="-10325"/>
                <a:lumOff val="-719"/>
                <a:alphaOff val="0"/>
                <a:tint val="98000"/>
                <a:lumMod val="110000"/>
              </a:schemeClr>
            </a:gs>
            <a:gs pos="84000">
              <a:schemeClr val="accent3">
                <a:hueOff val="1650994"/>
                <a:satOff val="-10325"/>
                <a:lumOff val="-71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Critical </a:t>
          </a:r>
          <a:r>
            <a:rPr lang="en-US" sz="2700" kern="1200" dirty="0"/>
            <a:t>Care</a:t>
          </a:r>
        </a:p>
      </dsp:txBody>
      <dsp:txXfrm>
        <a:off x="2055350" y="153347"/>
        <a:ext cx="1866361" cy="1119816"/>
      </dsp:txXfrm>
    </dsp:sp>
    <dsp:sp modelId="{1250BA7D-9F0A-4426-BEF2-1C84E5872845}">
      <dsp:nvSpPr>
        <dsp:cNvPr id="0" name=""/>
        <dsp:cNvSpPr/>
      </dsp:nvSpPr>
      <dsp:spPr>
        <a:xfrm>
          <a:off x="4108347" y="153347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3301987"/>
                <a:satOff val="-20651"/>
                <a:lumOff val="-1438"/>
                <a:alphaOff val="0"/>
                <a:tint val="98000"/>
                <a:lumMod val="110000"/>
              </a:schemeClr>
            </a:gs>
            <a:gs pos="84000">
              <a:schemeClr val="accent3">
                <a:hueOff val="3301987"/>
                <a:satOff val="-20651"/>
                <a:lumOff val="-143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Oncology</a:t>
          </a:r>
        </a:p>
      </dsp:txBody>
      <dsp:txXfrm>
        <a:off x="4108347" y="153347"/>
        <a:ext cx="1866361" cy="1119816"/>
      </dsp:txXfrm>
    </dsp:sp>
    <dsp:sp modelId="{A334A153-E5BB-4373-BCCA-657A496698B2}">
      <dsp:nvSpPr>
        <dsp:cNvPr id="0" name=""/>
        <dsp:cNvSpPr/>
      </dsp:nvSpPr>
      <dsp:spPr>
        <a:xfrm>
          <a:off x="6161345" y="153347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4952981"/>
                <a:satOff val="-30976"/>
                <a:lumOff val="-2157"/>
                <a:alphaOff val="0"/>
                <a:tint val="98000"/>
                <a:lumMod val="110000"/>
              </a:schemeClr>
            </a:gs>
            <a:gs pos="84000">
              <a:schemeClr val="accent3">
                <a:hueOff val="4952981"/>
                <a:satOff val="-30976"/>
                <a:lumOff val="-215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Infectious </a:t>
          </a:r>
          <a:r>
            <a:rPr lang="en-US" sz="2700" kern="1200" dirty="0"/>
            <a:t>Disease</a:t>
          </a:r>
        </a:p>
      </dsp:txBody>
      <dsp:txXfrm>
        <a:off x="6161345" y="153347"/>
        <a:ext cx="1866361" cy="1119816"/>
      </dsp:txXfrm>
    </dsp:sp>
    <dsp:sp modelId="{1C48E17B-7B43-4580-B6C3-20E06AE62DDA}">
      <dsp:nvSpPr>
        <dsp:cNvPr id="0" name=""/>
        <dsp:cNvSpPr/>
      </dsp:nvSpPr>
      <dsp:spPr>
        <a:xfrm>
          <a:off x="1028851" y="1459800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6603975"/>
                <a:satOff val="-41301"/>
                <a:lumOff val="-2876"/>
                <a:alphaOff val="0"/>
                <a:tint val="98000"/>
                <a:lumMod val="110000"/>
              </a:schemeClr>
            </a:gs>
            <a:gs pos="84000">
              <a:schemeClr val="accent3">
                <a:hueOff val="6603975"/>
                <a:satOff val="-41301"/>
                <a:lumOff val="-28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Psychiatric</a:t>
          </a:r>
        </a:p>
      </dsp:txBody>
      <dsp:txXfrm>
        <a:off x="1028851" y="1459800"/>
        <a:ext cx="1866361" cy="1119816"/>
      </dsp:txXfrm>
    </dsp:sp>
    <dsp:sp modelId="{19EB4940-E82D-4B1E-8E43-831D5E675475}">
      <dsp:nvSpPr>
        <dsp:cNvPr id="0" name=""/>
        <dsp:cNvSpPr/>
      </dsp:nvSpPr>
      <dsp:spPr>
        <a:xfrm>
          <a:off x="3081848" y="1459800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8254968"/>
                <a:satOff val="-51627"/>
                <a:lumOff val="-3595"/>
                <a:alphaOff val="0"/>
                <a:tint val="98000"/>
                <a:lumMod val="110000"/>
              </a:schemeClr>
            </a:gs>
            <a:gs pos="84000">
              <a:schemeClr val="accent3">
                <a:hueOff val="8254968"/>
                <a:satOff val="-51627"/>
                <a:lumOff val="-359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Pediatric</a:t>
          </a:r>
        </a:p>
      </dsp:txBody>
      <dsp:txXfrm>
        <a:off x="3081848" y="1459800"/>
        <a:ext cx="1866361" cy="1119816"/>
      </dsp:txXfrm>
    </dsp:sp>
    <dsp:sp modelId="{18F04944-1259-4A1A-BEF9-BD18074B4CA2}">
      <dsp:nvSpPr>
        <dsp:cNvPr id="0" name=""/>
        <dsp:cNvSpPr/>
      </dsp:nvSpPr>
      <dsp:spPr>
        <a:xfrm>
          <a:off x="5134846" y="1459800"/>
          <a:ext cx="1866361" cy="1119816"/>
        </a:xfrm>
        <a:prstGeom prst="rect">
          <a:avLst/>
        </a:prstGeom>
        <a:gradFill rotWithShape="0">
          <a:gsLst>
            <a:gs pos="0">
              <a:schemeClr val="accent3">
                <a:hueOff val="9905962"/>
                <a:satOff val="-61952"/>
                <a:lumOff val="-4314"/>
                <a:alphaOff val="0"/>
                <a:tint val="98000"/>
                <a:lumMod val="110000"/>
              </a:schemeClr>
            </a:gs>
            <a:gs pos="84000">
              <a:schemeClr val="accent3">
                <a:hueOff val="9905962"/>
                <a:satOff val="-61952"/>
                <a:lumOff val="-431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Internal Medicine</a:t>
          </a:r>
        </a:p>
      </dsp:txBody>
      <dsp:txXfrm>
        <a:off x="5134846" y="1459800"/>
        <a:ext cx="1866361" cy="1119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7097B-1414-40E3-9DF2-575DCD95B17C}">
      <dsp:nvSpPr>
        <dsp:cNvPr id="0" name=""/>
        <dsp:cNvSpPr/>
      </dsp:nvSpPr>
      <dsp:spPr>
        <a:xfrm>
          <a:off x="820717" y="11848"/>
          <a:ext cx="10534898" cy="15342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3567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CPP</a:t>
          </a:r>
        </a:p>
      </dsp:txBody>
      <dsp:txXfrm>
        <a:off x="820717" y="395419"/>
        <a:ext cx="10151328" cy="767141"/>
      </dsp:txXfrm>
    </dsp:sp>
    <dsp:sp modelId="{ED479868-3D78-4A30-8C18-CE10C09A8BA4}">
      <dsp:nvSpPr>
        <dsp:cNvPr id="0" name=""/>
        <dsp:cNvSpPr/>
      </dsp:nvSpPr>
      <dsp:spPr>
        <a:xfrm>
          <a:off x="820717" y="1195001"/>
          <a:ext cx="3244748" cy="2955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Initial assessment/inductions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Conduct routine appointments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management of all other MH conditions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Order/interpret UDS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Order routine labs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Prescribe medications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Place buprenorphine order for signature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Distribute naloxone</a:t>
          </a:r>
        </a:p>
      </dsp:txBody>
      <dsp:txXfrm>
        <a:off x="820717" y="1195001"/>
        <a:ext cx="3244748" cy="2955593"/>
      </dsp:txXfrm>
    </dsp:sp>
    <dsp:sp modelId="{001A4F6B-ED4F-42F0-8C55-03D19771B48C}">
      <dsp:nvSpPr>
        <dsp:cNvPr id="0" name=""/>
        <dsp:cNvSpPr/>
      </dsp:nvSpPr>
      <dsp:spPr>
        <a:xfrm>
          <a:off x="4065465" y="523276"/>
          <a:ext cx="7290149" cy="15342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3788054"/>
            <a:satOff val="14182"/>
            <a:lumOff val="19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3567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X-waiver</a:t>
          </a:r>
        </a:p>
      </dsp:txBody>
      <dsp:txXfrm>
        <a:off x="4065465" y="906847"/>
        <a:ext cx="6906579" cy="767141"/>
      </dsp:txXfrm>
    </dsp:sp>
    <dsp:sp modelId="{05FA2CFC-937D-4B35-800F-6C293F4DB9B2}">
      <dsp:nvSpPr>
        <dsp:cNvPr id="0" name=""/>
        <dsp:cNvSpPr/>
      </dsp:nvSpPr>
      <dsp:spPr>
        <a:xfrm>
          <a:off x="4065465" y="1706429"/>
          <a:ext cx="3244748" cy="2955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3788054"/>
              <a:satOff val="1418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Diagnosis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Prescribe buprenorphine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Annual appointments</a:t>
          </a:r>
        </a:p>
      </dsp:txBody>
      <dsp:txXfrm>
        <a:off x="4065465" y="1706429"/>
        <a:ext cx="3244748" cy="2955593"/>
      </dsp:txXfrm>
    </dsp:sp>
    <dsp:sp modelId="{D398EB2E-6008-4A7B-BBF0-27C89FA5403D}">
      <dsp:nvSpPr>
        <dsp:cNvPr id="0" name=""/>
        <dsp:cNvSpPr/>
      </dsp:nvSpPr>
      <dsp:spPr>
        <a:xfrm>
          <a:off x="7310214" y="1034703"/>
          <a:ext cx="4045401" cy="15342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7576108"/>
            <a:satOff val="28364"/>
            <a:lumOff val="39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3567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MH LPN</a:t>
          </a:r>
        </a:p>
      </dsp:txBody>
      <dsp:txXfrm>
        <a:off x="7310214" y="1418274"/>
        <a:ext cx="3661831" cy="767141"/>
      </dsp:txXfrm>
    </dsp:sp>
    <dsp:sp modelId="{FE64E015-4A63-4722-929D-BAB80ACFD86C}">
      <dsp:nvSpPr>
        <dsp:cNvPr id="0" name=""/>
        <dsp:cNvSpPr/>
      </dsp:nvSpPr>
      <dsp:spPr>
        <a:xfrm>
          <a:off x="7310214" y="2217857"/>
          <a:ext cx="3244748" cy="2912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7576108"/>
              <a:satOff val="28364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COWS/vitals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PDMP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Sublocade</a:t>
          </a:r>
          <a:r>
            <a:rPr lang="en-US" sz="1600" kern="1200" dirty="0"/>
            <a:t> injection</a:t>
          </a:r>
        </a:p>
      </dsp:txBody>
      <dsp:txXfrm>
        <a:off x="7310214" y="2217857"/>
        <a:ext cx="3244748" cy="2912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8EA05-D809-4C4E-B38B-D83E216634E5}">
      <dsp:nvSpPr>
        <dsp:cNvPr id="0" name=""/>
        <dsp:cNvSpPr/>
      </dsp:nvSpPr>
      <dsp:spPr>
        <a:xfrm>
          <a:off x="38" y="138269"/>
          <a:ext cx="370822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Eligibility: </a:t>
          </a:r>
        </a:p>
      </dsp:txBody>
      <dsp:txXfrm>
        <a:off x="38" y="138269"/>
        <a:ext cx="3708227" cy="633600"/>
      </dsp:txXfrm>
    </dsp:sp>
    <dsp:sp modelId="{F3CCF8F3-03F3-41E4-B4B3-A1710F3DD0D8}">
      <dsp:nvSpPr>
        <dsp:cNvPr id="0" name=""/>
        <dsp:cNvSpPr/>
      </dsp:nvSpPr>
      <dsp:spPr>
        <a:xfrm>
          <a:off x="38" y="771869"/>
          <a:ext cx="3708227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DSM-5 OUD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stabilized on buprenorphine (&gt;3 weeks on same dose)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 treatment &lt;12 months at current site</a:t>
          </a:r>
        </a:p>
      </dsp:txBody>
      <dsp:txXfrm>
        <a:off x="38" y="771869"/>
        <a:ext cx="3708227" cy="1872090"/>
      </dsp:txXfrm>
    </dsp:sp>
    <dsp:sp modelId="{B596B0CB-A1AB-4315-BFD6-B3852A04A706}">
      <dsp:nvSpPr>
        <dsp:cNvPr id="0" name=""/>
        <dsp:cNvSpPr/>
      </dsp:nvSpPr>
      <dsp:spPr>
        <a:xfrm>
          <a:off x="4227418" y="138269"/>
          <a:ext cx="370822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Exclusion</a:t>
          </a:r>
        </a:p>
      </dsp:txBody>
      <dsp:txXfrm>
        <a:off x="4227418" y="138269"/>
        <a:ext cx="3708227" cy="633600"/>
      </dsp:txXfrm>
    </dsp:sp>
    <dsp:sp modelId="{8922BC77-9CFB-49CC-9CB3-EFA4B2F6C103}">
      <dsp:nvSpPr>
        <dsp:cNvPr id="0" name=""/>
        <dsp:cNvSpPr/>
      </dsp:nvSpPr>
      <dsp:spPr>
        <a:xfrm>
          <a:off x="4227418" y="771869"/>
          <a:ext cx="3708227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Serious medical, psychiatric, or comorbid SUD condition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Social circumstance that would increase safety concern</a:t>
          </a:r>
        </a:p>
      </dsp:txBody>
      <dsp:txXfrm>
        <a:off x="4227418" y="771869"/>
        <a:ext cx="3708227" cy="187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EA8E-3FDC-4CA8-A657-264B4DCA775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B395-838B-4EA5-972A-585F8361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Geriatric, cardiology, transplant, pain &amp; palliative care</a:t>
            </a:r>
          </a:p>
          <a:p>
            <a:r>
              <a:rPr lang="en-US" dirty="0"/>
              <a:t>Psychiatric = 100 positions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1B395-838B-4EA5-972A-585F83618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outs: incarcerated, pregnancy, residential detox, moved, only 1 lost to follow up, “participant feels treatment not working”, “other clinical reasons”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1B395-838B-4EA5-972A-585F83618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0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D836A0-357A-418A-9E5A-99BB380F77A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D06DFDC-1E39-4157-BFE5-187DBA0F46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1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psweb.org/bps-specialties/psychiatric-pharmacy/#1517747602846-f1cc6832-24701517780015777151785407768915178583338251517863453680151786431673315178654561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FB81-36AD-4171-AB11-17E5F0ED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2009372"/>
          </a:xfrm>
        </p:spPr>
        <p:txBody>
          <a:bodyPr>
            <a:normAutofit/>
          </a:bodyPr>
          <a:lstStyle/>
          <a:p>
            <a:r>
              <a:rPr lang="en-US" sz="6000" cap="small"/>
              <a:t>Pharmacist Models of Buprenorphine Care</a:t>
            </a:r>
            <a:endParaRPr lang="en-US" sz="6000" cap="sm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B042B-FB85-4EFF-96BC-A8EEDCE97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259720"/>
            <a:ext cx="10993546" cy="2009372"/>
          </a:xfrm>
        </p:spPr>
        <p:txBody>
          <a:bodyPr>
            <a:normAutofit/>
          </a:bodyPr>
          <a:lstStyle/>
          <a:p>
            <a:r>
              <a:rPr lang="en-US" sz="2400" cap="small" dirty="0">
                <a:solidFill>
                  <a:schemeClr val="bg1"/>
                </a:solidFill>
              </a:rPr>
              <a:t>Haley Pals, PharmD, BCPP</a:t>
            </a:r>
          </a:p>
          <a:p>
            <a:r>
              <a:rPr lang="en-US" sz="2400" cap="small" dirty="0">
                <a:solidFill>
                  <a:schemeClr val="bg1"/>
                </a:solidFill>
              </a:rPr>
              <a:t>Tomah VA Medical Center, Tomah WI</a:t>
            </a:r>
          </a:p>
          <a:p>
            <a:endParaRPr lang="en-US" sz="2400" cap="small" dirty="0">
              <a:solidFill>
                <a:schemeClr val="bg1"/>
              </a:solidFill>
            </a:endParaRPr>
          </a:p>
          <a:p>
            <a:r>
              <a:rPr lang="en-US" sz="2400" cap="small" dirty="0">
                <a:solidFill>
                  <a:schemeClr val="bg1"/>
                </a:solidFill>
              </a:rPr>
              <a:t>ECHO January 6</a:t>
            </a:r>
            <a:r>
              <a:rPr lang="en-US" sz="2400" cap="small" baseline="30000" dirty="0">
                <a:solidFill>
                  <a:schemeClr val="bg1"/>
                </a:solidFill>
              </a:rPr>
              <a:t>th</a:t>
            </a:r>
            <a:r>
              <a:rPr lang="en-US" sz="2400" cap="small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24046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Haley’s Training/Credentials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22185"/>
          </a:xfrm>
        </p:spPr>
        <p:txBody>
          <a:bodyPr anchor="t">
            <a:normAutofit/>
          </a:bodyPr>
          <a:lstStyle/>
          <a:p>
            <a:r>
              <a:rPr lang="en-US" sz="2800" dirty="0"/>
              <a:t>Pharmacy intern at methadone/buprenorphine clinic</a:t>
            </a:r>
          </a:p>
          <a:p>
            <a:r>
              <a:rPr lang="en-US" sz="2800" dirty="0"/>
              <a:t>PGY-1 Ambulatory Care</a:t>
            </a:r>
          </a:p>
          <a:p>
            <a:r>
              <a:rPr lang="en-US" sz="2800" dirty="0"/>
              <a:t>PGY-2 Psychiatric</a:t>
            </a:r>
          </a:p>
          <a:p>
            <a:r>
              <a:rPr lang="en-US" sz="2800" dirty="0"/>
              <a:t>24 hours of X-waiver training*</a:t>
            </a:r>
          </a:p>
          <a:p>
            <a:r>
              <a:rPr lang="en-US" sz="2800" dirty="0"/>
              <a:t>DEA licensure</a:t>
            </a:r>
          </a:p>
          <a:p>
            <a:r>
              <a:rPr lang="en-US" sz="2800" dirty="0"/>
              <a:t>BCPP examination</a:t>
            </a:r>
          </a:p>
          <a:p>
            <a:r>
              <a:rPr lang="en-US" sz="2800" dirty="0"/>
              <a:t>Scope of Practice (for VA)</a:t>
            </a:r>
          </a:p>
          <a:p>
            <a:pPr marL="0" indent="0">
              <a:buNone/>
            </a:pPr>
            <a:r>
              <a:rPr lang="en-US" sz="800" dirty="0"/>
              <a:t>*literally all refresher from pharmacy school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96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Scope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4055"/>
          </a:xfrm>
        </p:spPr>
        <p:txBody>
          <a:bodyPr anchor="t">
            <a:normAutofit/>
          </a:bodyPr>
          <a:lstStyle/>
          <a:p>
            <a:r>
              <a:rPr lang="en-US" sz="2800" dirty="0"/>
              <a:t>Primary prescriber for the Addiction Treatment Program in MHC</a:t>
            </a:r>
          </a:p>
          <a:p>
            <a:r>
              <a:rPr lang="en-US" sz="2800" dirty="0"/>
              <a:t>Manage panel of patients with SUD/MH diagnoses </a:t>
            </a:r>
          </a:p>
          <a:p>
            <a:pPr lvl="1"/>
            <a:r>
              <a:rPr lang="en-US" sz="2600" dirty="0"/>
              <a:t>40-50 patients/week</a:t>
            </a:r>
          </a:p>
          <a:p>
            <a:pPr lvl="1"/>
            <a:r>
              <a:rPr lang="en-US" sz="2600" dirty="0"/>
              <a:t>26 suboxone patients</a:t>
            </a:r>
          </a:p>
          <a:p>
            <a:r>
              <a:rPr lang="en-US" sz="2800" dirty="0"/>
              <a:t>Order prescriptions (including controls), labs, consults, referrals</a:t>
            </a:r>
          </a:p>
          <a:p>
            <a:r>
              <a:rPr lang="en-US" sz="2800" dirty="0"/>
              <a:t>Bi-annual clinical care review</a:t>
            </a:r>
          </a:p>
          <a:p>
            <a:r>
              <a:rPr lang="en-US" sz="2800" dirty="0"/>
              <a:t>Refer to diagnostic clinicians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17689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Buprenorphine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225425" marR="0" lvl="1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initiation: CPP may initiate evaluation and treatment plan with patient; X-waivered provider to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patient in collaboration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CPP to confirm OUD diagnoses/concurrence with plan (i.e. MD must “lay eyes on patient”, VVC preferred or TMH to clinic for initial assessment. Or make phone/video contact per COVID DEA exceptions)</a:t>
            </a:r>
          </a:p>
          <a:p>
            <a:pPr marL="225425" marR="0" lvl="1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Maintenance: if CPP enters any new controlled substance for provider signature, provider must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addendum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noting concurrence with plan. MD must see patient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12 months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continue controlled prescription. </a:t>
            </a:r>
          </a:p>
          <a:p>
            <a:pPr marL="747713" marR="0" lvl="2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should be taken to ensure Veteran is seen before this 12-month mark in case of reschedules, no-shows, or other logistic barriers arise</a:t>
            </a:r>
          </a:p>
          <a:p>
            <a:pPr marL="747713" marR="0" lvl="2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 to present to clinic for TMH to receive vitals/nursing assessment every 6 months, or more frequent on case-by-case basis</a:t>
            </a:r>
          </a:p>
          <a:p>
            <a:pPr marL="747713" marR="0" lvl="2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Furthermore, the provider of record for the controlled substance must document in the medical record the need and intended indication for the controlled substance being prescribed. </a:t>
            </a: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Tomah SUD CPP SOP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A034C-226A-4550-BBE7-1412848700E4}"/>
              </a:ext>
            </a:extLst>
          </p:cNvPr>
          <p:cNvSpPr txBox="1"/>
          <p:nvPr/>
        </p:nvSpPr>
        <p:spPr>
          <a:xfrm>
            <a:off x="665018" y="6211229"/>
            <a:ext cx="501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CPP = Clinical Pharmacist Practitioner </a:t>
            </a:r>
          </a:p>
        </p:txBody>
      </p:sp>
    </p:spTree>
    <p:extLst>
      <p:ext uri="{BB962C8B-B14F-4D97-AF65-F5344CB8AC3E}">
        <p14:creationId xmlns:p14="http://schemas.microsoft.com/office/powerpoint/2010/main" val="282506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Buprenorphine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225425" marR="0" lvl="1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CPP uses encounter (CPT) codes for Medication Therapy Management (MTM)</a:t>
            </a:r>
          </a:p>
          <a:p>
            <a:pPr marL="495425" lvl="2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99605 – first 15 minutes, NEW patient</a:t>
            </a:r>
          </a:p>
          <a:p>
            <a:pPr marL="495425" lvl="2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99606 – first 15 minutes, existing patient</a:t>
            </a:r>
          </a:p>
          <a:p>
            <a:pPr marL="495425" lvl="2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99607 – each additional 15 minutes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5425" marR="0" lvl="1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marR="0" lvl="1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document credit for workload of collaborating with CPP, a provider may complete their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separate encounter with a distinct note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work involved in the chart review and why it is being done. </a:t>
            </a:r>
          </a:p>
          <a:p>
            <a:pPr marL="495425" lvl="2" indent="-1666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CPT code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90885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(psychiatric review of records) provides 0.97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wRVU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Tomah SUD CPP SOP</a:t>
            </a:r>
          </a:p>
        </p:txBody>
      </p:sp>
    </p:spTree>
    <p:extLst>
      <p:ext uri="{BB962C8B-B14F-4D97-AF65-F5344CB8AC3E}">
        <p14:creationId xmlns:p14="http://schemas.microsoft.com/office/powerpoint/2010/main" val="405225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Buprenorphine Protocol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173D2C-8023-481C-B5F0-9AAB1DE31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507376"/>
              </p:ext>
            </p:extLst>
          </p:nvPr>
        </p:nvGraphicFramePr>
        <p:xfrm>
          <a:off x="-396011" y="1715956"/>
          <a:ext cx="12176333" cy="51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58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Buprenorphine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64044"/>
          </a:xfrm>
        </p:spPr>
        <p:txBody>
          <a:bodyPr anchor="t">
            <a:normAutofit/>
          </a:bodyPr>
          <a:lstStyle/>
          <a:p>
            <a:r>
              <a:rPr lang="en-US" sz="2800" dirty="0"/>
              <a:t>Intake appointments scheduled into “Open Access” clinic to provide immediate access to treatment, as soon as the patient is ready</a:t>
            </a:r>
          </a:p>
          <a:p>
            <a:pPr lvl="1"/>
            <a:r>
              <a:rPr lang="en-US" sz="2600" dirty="0"/>
              <a:t>Coordinate with </a:t>
            </a:r>
            <a:r>
              <a:rPr lang="en-US" sz="2600" i="1" u="sng" dirty="0"/>
              <a:t>any</a:t>
            </a:r>
            <a:r>
              <a:rPr lang="en-US" sz="2600" dirty="0"/>
              <a:t> X-waivered provider available for confirmation</a:t>
            </a:r>
          </a:p>
          <a:p>
            <a:r>
              <a:rPr lang="en-US" sz="2800" dirty="0"/>
              <a:t>Referrals</a:t>
            </a:r>
          </a:p>
          <a:p>
            <a:pPr lvl="1"/>
            <a:r>
              <a:rPr lang="en-US" sz="2600" dirty="0"/>
              <a:t>Self-referral</a:t>
            </a:r>
          </a:p>
          <a:p>
            <a:pPr lvl="1"/>
            <a:r>
              <a:rPr lang="en-US" sz="2600" dirty="0"/>
              <a:t>Transfer from other VAs/non-VA</a:t>
            </a:r>
          </a:p>
          <a:p>
            <a:pPr lvl="1"/>
            <a:r>
              <a:rPr lang="en-US" sz="2600" dirty="0"/>
              <a:t>MH consult by PCP, inpatient, urgent care, </a:t>
            </a:r>
            <a:r>
              <a:rPr lang="en-US" sz="2600" dirty="0" err="1"/>
              <a:t>etc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0673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Success of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339057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/>
              <a:t>Improved access to care</a:t>
            </a:r>
          </a:p>
          <a:p>
            <a:pPr lvl="1"/>
            <a:r>
              <a:rPr lang="en-US" sz="2600" dirty="0"/>
              <a:t>Wait time for induction from </a:t>
            </a:r>
            <a:r>
              <a:rPr lang="en-US" sz="2600" b="1" dirty="0">
                <a:solidFill>
                  <a:schemeClr val="accent2"/>
                </a:solidFill>
              </a:rPr>
              <a:t>~6 days</a:t>
            </a:r>
            <a:r>
              <a:rPr lang="en-US" sz="2600" dirty="0"/>
              <a:t>, to </a:t>
            </a:r>
            <a:r>
              <a:rPr lang="en-US" sz="2600" b="1" dirty="0">
                <a:solidFill>
                  <a:srgbClr val="92D050"/>
                </a:solidFill>
              </a:rPr>
              <a:t>same-day</a:t>
            </a:r>
          </a:p>
          <a:p>
            <a:pPr lvl="1"/>
            <a:r>
              <a:rPr lang="en-US" sz="2600" dirty="0"/>
              <a:t>CPP on-site for face-to-face appointments (all psychiatrists tele-health)</a:t>
            </a:r>
          </a:p>
          <a:p>
            <a:r>
              <a:rPr lang="en-US" sz="2600" dirty="0"/>
              <a:t>Decreased burden on X-waivered psychiatrists to focus on diagnostic or complex cases</a:t>
            </a:r>
          </a:p>
          <a:p>
            <a:r>
              <a:rPr lang="en-US" sz="2600" dirty="0"/>
              <a:t>Improved quality of care</a:t>
            </a:r>
          </a:p>
          <a:p>
            <a:pPr lvl="1"/>
            <a:r>
              <a:rPr lang="en-US" sz="2400" dirty="0"/>
              <a:t>Inductions completed on outpatient basis instead of inpatient</a:t>
            </a:r>
          </a:p>
          <a:p>
            <a:pPr lvl="1"/>
            <a:r>
              <a:rPr lang="en-US" sz="2400" dirty="0"/>
              <a:t>Routine monitoring of buprenorphine </a:t>
            </a:r>
            <a:r>
              <a:rPr lang="en-US" sz="2400" dirty="0" err="1"/>
              <a:t>confirmatories</a:t>
            </a:r>
            <a:endParaRPr lang="en-US" sz="2400" dirty="0"/>
          </a:p>
          <a:p>
            <a:pPr lvl="1"/>
            <a:r>
              <a:rPr lang="en-US" sz="2400" dirty="0"/>
              <a:t>Less overlap of multiple providers involved in care</a:t>
            </a:r>
          </a:p>
          <a:p>
            <a:pPr lvl="1"/>
            <a:r>
              <a:rPr lang="en-US" sz="2400" dirty="0"/>
              <a:t>Routine naloxone distribution</a:t>
            </a:r>
          </a:p>
          <a:p>
            <a:pPr lvl="1"/>
            <a:r>
              <a:rPr lang="en-US" sz="2400" dirty="0"/>
              <a:t>Introduction of </a:t>
            </a:r>
            <a:r>
              <a:rPr lang="en-US" sz="2400" dirty="0" err="1"/>
              <a:t>sublocade</a:t>
            </a:r>
            <a:endParaRPr lang="en-US" sz="2400" dirty="0"/>
          </a:p>
          <a:p>
            <a:pPr lvl="1"/>
            <a:r>
              <a:rPr lang="en-US" sz="2400" dirty="0"/>
              <a:t>Improve confidence with new X-waivered provider</a:t>
            </a:r>
          </a:p>
        </p:txBody>
      </p:sp>
    </p:spTree>
    <p:extLst>
      <p:ext uri="{BB962C8B-B14F-4D97-AF65-F5344CB8AC3E}">
        <p14:creationId xmlns:p14="http://schemas.microsoft.com/office/powerpoint/2010/main" val="248046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6EE86B8-18FE-488C-9803-8B1A718396F6}"/>
              </a:ext>
            </a:extLst>
          </p:cNvPr>
          <p:cNvSpPr txBox="1">
            <a:spLocks/>
          </p:cNvSpPr>
          <p:nvPr/>
        </p:nvSpPr>
        <p:spPr>
          <a:xfrm>
            <a:off x="446533" y="1552397"/>
            <a:ext cx="7683338" cy="365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cap="small" dirty="0">
                <a:solidFill>
                  <a:schemeClr val="tx2"/>
                </a:solidFill>
              </a:rPr>
              <a:t>Other </a:t>
            </a:r>
            <a:r>
              <a:rPr lang="en-US" sz="8000" cap="small" dirty="0" err="1">
                <a:solidFill>
                  <a:schemeClr val="tx2"/>
                </a:solidFill>
              </a:rPr>
              <a:t>Bup</a:t>
            </a:r>
            <a:r>
              <a:rPr lang="en-US" sz="8000" cap="small" dirty="0">
                <a:solidFill>
                  <a:schemeClr val="tx2"/>
                </a:solidFill>
              </a:rPr>
              <a:t> Practice Models</a:t>
            </a:r>
          </a:p>
        </p:txBody>
      </p:sp>
    </p:spTree>
    <p:extLst>
      <p:ext uri="{BB962C8B-B14F-4D97-AF65-F5344CB8AC3E}">
        <p14:creationId xmlns:p14="http://schemas.microsoft.com/office/powerpoint/2010/main" val="121164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Mailloux et al:  Ambulatory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Pilot collaboration in Milwaukee VA with psych pharm resident</a:t>
            </a:r>
          </a:p>
          <a:p>
            <a:r>
              <a:rPr lang="en-US" sz="2800" dirty="0"/>
              <a:t>Co-lead appointments with X-waivered psychiatrist</a:t>
            </a:r>
          </a:p>
          <a:p>
            <a:r>
              <a:rPr lang="en-US" sz="2800" i="1" dirty="0"/>
              <a:t>“pharmacist involvement enhanced several aspects of patient care”</a:t>
            </a:r>
          </a:p>
          <a:p>
            <a:pPr lvl="1"/>
            <a:r>
              <a:rPr lang="en-US" sz="2400" dirty="0"/>
              <a:t>More consistent med-rec, assessment of adherence, UDS monitoring, referral for psychotherapy</a:t>
            </a:r>
          </a:p>
          <a:p>
            <a:pPr lvl="1"/>
            <a:r>
              <a:rPr lang="en-US" sz="2400" dirty="0"/>
              <a:t>“</a:t>
            </a:r>
            <a:r>
              <a:rPr lang="en-US" sz="2400" i="1" dirty="0"/>
              <a:t>shows promise for transitioning to independent pharmacist-led appointments, …thus expanding capacity of one individual X-waivered provider’s clinic capacity”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chemeClr val="accent2"/>
                </a:solidFill>
              </a:rPr>
              <a:t>Ment</a:t>
            </a:r>
            <a:r>
              <a:rPr lang="en-US" sz="1100" dirty="0">
                <a:solidFill>
                  <a:schemeClr val="accent2"/>
                </a:solidFill>
              </a:rPr>
              <a:t> Health Clin. 2021 Jan 8;11(1):35-39.</a:t>
            </a:r>
          </a:p>
        </p:txBody>
      </p:sp>
    </p:spTree>
    <p:extLst>
      <p:ext uri="{BB962C8B-B14F-4D97-AF65-F5344CB8AC3E}">
        <p14:creationId xmlns:p14="http://schemas.microsoft.com/office/powerpoint/2010/main" val="196500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 err="1"/>
              <a:t>DiPaula</a:t>
            </a:r>
            <a:r>
              <a:rPr lang="en-US" sz="4800" cap="small" dirty="0"/>
              <a:t>: Ambulatory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Pharmacist-physician collaboration at local health department</a:t>
            </a:r>
          </a:p>
          <a:p>
            <a:r>
              <a:rPr lang="en-US" sz="2800" dirty="0"/>
              <a:t>Pharmacist completed intake, follow up visits, PDMP monitoring, and debriefed with physician at complete of each appointment</a:t>
            </a:r>
          </a:p>
          <a:p>
            <a:r>
              <a:rPr lang="en-US" sz="2800" dirty="0"/>
              <a:t>Estimated savings of $22,000 for state-funded private practice OBOT</a:t>
            </a:r>
          </a:p>
          <a:p>
            <a:r>
              <a:rPr lang="en-US" sz="2800" dirty="0"/>
              <a:t>100% retention at 6 months (n = 6) </a:t>
            </a:r>
          </a:p>
          <a:p>
            <a:r>
              <a:rPr lang="en-US" sz="2800" dirty="0"/>
              <a:t>Developed permanent protocol at this public health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J Am Pharm Assoc. 2015;55(2):187-92.</a:t>
            </a:r>
          </a:p>
        </p:txBody>
      </p:sp>
    </p:spTree>
    <p:extLst>
      <p:ext uri="{BB962C8B-B14F-4D97-AF65-F5344CB8AC3E}">
        <p14:creationId xmlns:p14="http://schemas.microsoft.com/office/powerpoint/2010/main" val="396822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Recognize the possible routes of training for pharmacists</a:t>
            </a:r>
          </a:p>
          <a:p>
            <a:r>
              <a:rPr lang="en-US" sz="2800" dirty="0"/>
              <a:t>Identify various established buprenorphine collaborations</a:t>
            </a:r>
          </a:p>
          <a:p>
            <a:r>
              <a:rPr lang="en-US" sz="2800" dirty="0"/>
              <a:t>Discuss collaborative care agreements</a:t>
            </a:r>
          </a:p>
        </p:txBody>
      </p:sp>
    </p:spTree>
    <p:extLst>
      <p:ext uri="{BB962C8B-B14F-4D97-AF65-F5344CB8AC3E}">
        <p14:creationId xmlns:p14="http://schemas.microsoft.com/office/powerpoint/2010/main" val="1216799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 err="1"/>
              <a:t>DeRonne</a:t>
            </a:r>
            <a:r>
              <a:rPr lang="en-US" sz="4800" cap="small" dirty="0"/>
              <a:t> et al: Care Manager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Minneapolis VA used pharmacists as Care Manager Model in both primary care and mental health clinics</a:t>
            </a:r>
          </a:p>
          <a:p>
            <a:r>
              <a:rPr lang="en-US" sz="2800" dirty="0"/>
              <a:t>Pharmacist completed appointments, UDS monitoring, and PDMP</a:t>
            </a:r>
          </a:p>
          <a:p>
            <a:r>
              <a:rPr lang="en-US" sz="2800" dirty="0"/>
              <a:t>Resulted in significant increases in percentage of patients receiving evidence-based </a:t>
            </a:r>
            <a:r>
              <a:rPr lang="en-US" sz="2800" dirty="0" err="1"/>
              <a:t>mOUD</a:t>
            </a:r>
            <a:r>
              <a:rPr lang="en-US" sz="2800" dirty="0"/>
              <a:t> (33.8 to 46.7%)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Am J Health Syst Pharm. 2021;78(4):354-359</a:t>
            </a:r>
          </a:p>
        </p:txBody>
      </p:sp>
    </p:spTree>
    <p:extLst>
      <p:ext uri="{BB962C8B-B14F-4D97-AF65-F5344CB8AC3E}">
        <p14:creationId xmlns:p14="http://schemas.microsoft.com/office/powerpoint/2010/main" val="1451332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Suzuki et al: Care Manager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Primary Care clinic with pharmacist as care manager</a:t>
            </a:r>
          </a:p>
          <a:p>
            <a:r>
              <a:rPr lang="en-US" sz="2800" dirty="0"/>
              <a:t>Improved provider comfortability with buprenorphine for pain and/or opioid dependence</a:t>
            </a:r>
          </a:p>
          <a:p>
            <a:r>
              <a:rPr lang="en-US" sz="2800" dirty="0"/>
              <a:t>Improved retention rates, aberrant UDS, “cravings” scores</a:t>
            </a:r>
          </a:p>
          <a:p>
            <a:pPr lvl="1"/>
            <a:r>
              <a:rPr lang="en-US" sz="2600" dirty="0"/>
              <a:t>Retention still only 55% (n=25/43) at 6 months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chemeClr val="accent2"/>
                </a:solidFill>
              </a:rPr>
              <a:t>J Opioid Manag. 2014;10(3):159-168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5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Management Abroad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Matheson et al: Community pharmacists in Scotland prescribe controlled substances, 9 which can and do prescribe methadone and buprenorphine</a:t>
            </a:r>
          </a:p>
          <a:p>
            <a:r>
              <a:rPr lang="en-US" sz="2800" dirty="0" err="1"/>
              <a:t>Vignau</a:t>
            </a:r>
            <a:r>
              <a:rPr lang="en-US" sz="2800" dirty="0"/>
              <a:t> et al: buprenorphine released in France without restrictions in 1996, allows for pharmacist distribution in some situations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J Subs Abuse Treatment. 2001;21(3):135-144.</a:t>
            </a:r>
          </a:p>
          <a:p>
            <a:pPr algn="r"/>
            <a:r>
              <a:rPr lang="pl-PL" sz="1100" dirty="0">
                <a:solidFill>
                  <a:schemeClr val="accent2"/>
                </a:solidFill>
              </a:rPr>
              <a:t>Int J Drug Policy. 2016;27:105-12.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70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Wu et al: Community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643358"/>
          </a:xfrm>
        </p:spPr>
        <p:txBody>
          <a:bodyPr anchor="t">
            <a:normAutofit/>
          </a:bodyPr>
          <a:lstStyle/>
          <a:p>
            <a:r>
              <a:rPr lang="en-US" sz="2800" dirty="0"/>
              <a:t>Clinical Trial of 3 OBOT and 3 community pharmacy collaborations in North Carolina</a:t>
            </a:r>
          </a:p>
          <a:p>
            <a:r>
              <a:rPr lang="en-US" sz="2800" dirty="0"/>
              <a:t>71 patients participated, 89% retention rate by 6 months (n=63)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Addiction. 2021;116(7):1805-1816.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B9C966-9BCB-4A39-9BE8-9A0E61387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133080"/>
              </p:ext>
            </p:extLst>
          </p:nvPr>
        </p:nvGraphicFramePr>
        <p:xfrm>
          <a:off x="1398318" y="3690610"/>
          <a:ext cx="7935685" cy="278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9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Wu et al: Community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r>
              <a:rPr lang="en-US" sz="2800" i="1" dirty="0"/>
              <a:t>“The OCA specified that buprenorphine-waivered physicians were </a:t>
            </a:r>
            <a:r>
              <a:rPr lang="en-US" sz="2800" b="1" i="1" dirty="0">
                <a:solidFill>
                  <a:schemeClr val="accent2"/>
                </a:solidFill>
              </a:rPr>
              <a:t>responsible for reviewing patient assessments, </a:t>
            </a:r>
            <a:r>
              <a:rPr lang="en-US" sz="2800" i="1" dirty="0"/>
              <a:t>prescribing buprenorphine, keeping records for Drug Enforcement Administration inspections, and </a:t>
            </a:r>
            <a:r>
              <a:rPr lang="en-US" sz="2800" b="1" i="1" dirty="0">
                <a:solidFill>
                  <a:schemeClr val="accent2"/>
                </a:solidFill>
              </a:rPr>
              <a:t>providing clinical guidance and coaching</a:t>
            </a:r>
            <a:r>
              <a:rPr lang="en-US" sz="2800" i="1" dirty="0"/>
              <a:t>/supervision to the pharmacist, as needed, for managing buprenorphine treatment and follow-up. Therefore, physicians </a:t>
            </a:r>
            <a:r>
              <a:rPr lang="en-US" sz="2800" b="1" i="1" dirty="0">
                <a:solidFill>
                  <a:schemeClr val="accent2"/>
                </a:solidFill>
              </a:rPr>
              <a:t>no longer spent time in personal interaction </a:t>
            </a:r>
            <a:r>
              <a:rPr lang="en-US" sz="2800" i="1" dirty="0"/>
              <a:t>with patients monthly, unless needed. </a:t>
            </a:r>
          </a:p>
          <a:p>
            <a:r>
              <a:rPr lang="en-US" sz="2800" i="1" dirty="0"/>
              <a:t>At each monthly pharmacy visit, research staff administered study assessments to buprenorphine patients and documented opioid withdrawal, opioid craving, substance use (UDS), counseling attendance, psychosocial problems, suicidality risk (P4 Screener [22] and PHQ-9 [23]), and safety events (e.g. emergency department [ED] visits, and hospitalizations). Results from assessments were summarized on a </a:t>
            </a:r>
            <a:r>
              <a:rPr lang="en-US" sz="2800" b="1" i="1" dirty="0">
                <a:solidFill>
                  <a:schemeClr val="accent2"/>
                </a:solidFill>
              </a:rPr>
              <a:t>buprenorphine visit checklist (BVC), </a:t>
            </a:r>
            <a:r>
              <a:rPr lang="en-US" sz="2800" i="1" dirty="0"/>
              <a:t>which was </a:t>
            </a:r>
            <a:r>
              <a:rPr lang="en-US" sz="2800" b="1" i="1" dirty="0">
                <a:solidFill>
                  <a:schemeClr val="accent2"/>
                </a:solidFill>
              </a:rPr>
              <a:t>reviewed by the pharmacist and supervising physician </a:t>
            </a:r>
            <a:r>
              <a:rPr lang="en-US" sz="2800" i="1" dirty="0"/>
              <a:t>before releasing the monthly buprenorphine prescription. </a:t>
            </a:r>
          </a:p>
          <a:p>
            <a:r>
              <a:rPr lang="en-US" sz="2800" dirty="0"/>
              <a:t>Both Physician and Pharmacy were responsible for PDMP verification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Addiction. 2021;116(7):1805-1816.</a:t>
            </a:r>
          </a:p>
        </p:txBody>
      </p:sp>
    </p:spTree>
    <p:extLst>
      <p:ext uri="{BB962C8B-B14F-4D97-AF65-F5344CB8AC3E}">
        <p14:creationId xmlns:p14="http://schemas.microsoft.com/office/powerpoint/2010/main" val="8135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Wu et al: Community Pharmacy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28A6E-9763-4A80-83A9-C4C62B914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255" y="1966576"/>
            <a:ext cx="6241173" cy="4506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Addiction. 2021;116(7):1805-1816.</a:t>
            </a:r>
          </a:p>
        </p:txBody>
      </p:sp>
    </p:spTree>
    <p:extLst>
      <p:ext uri="{BB962C8B-B14F-4D97-AF65-F5344CB8AC3E}">
        <p14:creationId xmlns:p14="http://schemas.microsoft.com/office/powerpoint/2010/main" val="146480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Wu et al: Community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Patient experience</a:t>
            </a:r>
          </a:p>
          <a:p>
            <a:pPr lvl="1"/>
            <a:r>
              <a:rPr lang="en-US" sz="2600" dirty="0"/>
              <a:t>98.4% were satisfied with their experience</a:t>
            </a:r>
          </a:p>
          <a:p>
            <a:pPr lvl="1"/>
            <a:r>
              <a:rPr lang="en-US" sz="2600" dirty="0"/>
              <a:t>96.8% transition was not difficult at all</a:t>
            </a:r>
          </a:p>
          <a:p>
            <a:pPr lvl="1"/>
            <a:r>
              <a:rPr lang="en-US" sz="2600" dirty="0"/>
              <a:t>95.2% holding visits where medication is dispensed was useful/convenient</a:t>
            </a:r>
            <a:endParaRPr lang="en-US" sz="2600" i="1" dirty="0"/>
          </a:p>
          <a:p>
            <a:pPr lvl="1"/>
            <a:r>
              <a:rPr lang="en-US" sz="2600" dirty="0"/>
              <a:t>Less stigma, better experience if pharmacy is involved</a:t>
            </a:r>
          </a:p>
          <a:p>
            <a:pPr lvl="1"/>
            <a:r>
              <a:rPr lang="en-US" sz="2600" dirty="0"/>
              <a:t>NO overdose events occurred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Addiction. 2021;116(7):1805-1816.</a:t>
            </a:r>
          </a:p>
        </p:txBody>
      </p:sp>
    </p:spTree>
    <p:extLst>
      <p:ext uri="{BB962C8B-B14F-4D97-AF65-F5344CB8AC3E}">
        <p14:creationId xmlns:p14="http://schemas.microsoft.com/office/powerpoint/2010/main" val="2468105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Wu et al: Community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Provider Experience</a:t>
            </a:r>
          </a:p>
          <a:p>
            <a:pPr lvl="1"/>
            <a:r>
              <a:rPr lang="en-US" sz="2600" dirty="0"/>
              <a:t>100% satisfied with overall experience</a:t>
            </a:r>
          </a:p>
          <a:p>
            <a:pPr lvl="1"/>
            <a:r>
              <a:rPr lang="en-US" sz="2600" dirty="0"/>
              <a:t>100% satisfied with quality of treatment</a:t>
            </a:r>
          </a:p>
          <a:p>
            <a:pPr lvl="1"/>
            <a:r>
              <a:rPr lang="en-US" sz="2600" dirty="0"/>
              <a:t>83.3% transition was not difficult at all</a:t>
            </a:r>
          </a:p>
          <a:p>
            <a:pPr lvl="1"/>
            <a:r>
              <a:rPr lang="en-US" sz="2600" dirty="0"/>
              <a:t>100% holding visits where medication is dispensed was useful/convenient</a:t>
            </a:r>
            <a:endParaRPr lang="en-US" sz="2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Addiction. 2021;116(7):1805-1816.</a:t>
            </a:r>
          </a:p>
        </p:txBody>
      </p:sp>
    </p:spTree>
    <p:extLst>
      <p:ext uri="{BB962C8B-B14F-4D97-AF65-F5344CB8AC3E}">
        <p14:creationId xmlns:p14="http://schemas.microsoft.com/office/powerpoint/2010/main" val="280965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Community Collaboration: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Finding a pharmacy willing to work with you</a:t>
            </a:r>
          </a:p>
          <a:p>
            <a:r>
              <a:rPr lang="en-US" sz="2800" dirty="0"/>
              <a:t>Who is appropriate for pharmacist-managed care?</a:t>
            </a:r>
          </a:p>
          <a:p>
            <a:r>
              <a:rPr lang="en-US" sz="2800" dirty="0"/>
              <a:t>Necessary information to communicate/monitor</a:t>
            </a:r>
          </a:p>
          <a:p>
            <a:r>
              <a:rPr lang="en-US" sz="2800" dirty="0"/>
              <a:t>Establishing communication: i.e. fax, telephone call? </a:t>
            </a:r>
          </a:p>
          <a:p>
            <a:r>
              <a:rPr lang="en-US" sz="2800" dirty="0"/>
              <a:t>Where would UDS be completed?</a:t>
            </a:r>
          </a:p>
        </p:txBody>
      </p:sp>
    </p:spTree>
    <p:extLst>
      <p:ext uri="{BB962C8B-B14F-4D97-AF65-F5344CB8AC3E}">
        <p14:creationId xmlns:p14="http://schemas.microsoft.com/office/powerpoint/2010/main" val="3772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Community Collaboration: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76564"/>
          </a:xfrm>
        </p:spPr>
        <p:txBody>
          <a:bodyPr anchor="t">
            <a:normAutofit/>
          </a:bodyPr>
          <a:lstStyle/>
          <a:p>
            <a:r>
              <a:rPr lang="en-US" sz="2800" dirty="0"/>
              <a:t>Training</a:t>
            </a:r>
          </a:p>
          <a:p>
            <a:pPr lvl="1"/>
            <a:r>
              <a:rPr lang="en-US" sz="2600" dirty="0"/>
              <a:t>X-waiver training (PCSS, SAMSA, really nice people that offer in-person)</a:t>
            </a:r>
          </a:p>
          <a:p>
            <a:r>
              <a:rPr lang="en-US" sz="2800" dirty="0"/>
              <a:t>Billing</a:t>
            </a:r>
          </a:p>
          <a:p>
            <a:pPr lvl="1"/>
            <a:r>
              <a:rPr lang="en-US" sz="2600" dirty="0"/>
              <a:t>Must get credentialed with various insurance companies in order to bill</a:t>
            </a:r>
          </a:p>
          <a:p>
            <a:pPr lvl="1"/>
            <a:r>
              <a:rPr lang="en-US" sz="2600" dirty="0"/>
              <a:t>Is billing for services necessary?</a:t>
            </a:r>
          </a:p>
          <a:p>
            <a:r>
              <a:rPr lang="en-US" sz="2800" dirty="0"/>
              <a:t>Collaborative practice agreement</a:t>
            </a:r>
          </a:p>
          <a:p>
            <a:r>
              <a:rPr lang="en-US" sz="2800" dirty="0"/>
              <a:t>CLIA waiver for UDS</a:t>
            </a:r>
          </a:p>
          <a:p>
            <a:r>
              <a:rPr lang="en-US" sz="2800" dirty="0"/>
              <a:t>Private area to discuss</a:t>
            </a:r>
          </a:p>
        </p:txBody>
      </p:sp>
    </p:spTree>
    <p:extLst>
      <p:ext uri="{BB962C8B-B14F-4D97-AF65-F5344CB8AC3E}">
        <p14:creationId xmlns:p14="http://schemas.microsoft.com/office/powerpoint/2010/main" val="84419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No off-label use of medications will be discussed</a:t>
            </a:r>
          </a:p>
          <a:p>
            <a:r>
              <a:rPr lang="en-US" sz="2800" dirty="0"/>
              <a:t>The content of this presentation does not represent the position of the Veterans Health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772775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cap="small" dirty="0">
                <a:solidFill>
                  <a:schemeClr val="tx2"/>
                </a:solidFill>
              </a:rPr>
              <a:t>Discussion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813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Pharmacist Training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D1EFD5-B48D-4EAC-94C2-28B523AB4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482226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1E9967-1E49-4C4E-8876-05D8531B0DE5}"/>
              </a:ext>
            </a:extLst>
          </p:cNvPr>
          <p:cNvSpPr txBox="1"/>
          <p:nvPr/>
        </p:nvSpPr>
        <p:spPr>
          <a:xfrm>
            <a:off x="6614555" y="585879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*optional</a:t>
            </a:r>
          </a:p>
        </p:txBody>
      </p:sp>
    </p:spTree>
    <p:extLst>
      <p:ext uri="{BB962C8B-B14F-4D97-AF65-F5344CB8AC3E}">
        <p14:creationId xmlns:p14="http://schemas.microsoft.com/office/powerpoint/2010/main" val="164613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Pharmacy Residencies – PGY1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For 14,000 graduating pharmacists </a:t>
            </a:r>
            <a:r>
              <a:rPr lang="en-US" sz="2800" dirty="0">
                <a:sym typeface="Wingdings" panose="05000000000000000000" pitchFamily="2" charset="2"/>
              </a:rPr>
              <a:t> 4,000 PGY-1 positions available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2021: 7525 applicants</a:t>
            </a:r>
          </a:p>
          <a:p>
            <a:pPr lvl="1"/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National Matching Services Inc, 2021 Statistics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2462D3-9DB4-48D3-9AD1-A0C44245D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970547"/>
              </p:ext>
            </p:extLst>
          </p:nvPr>
        </p:nvGraphicFramePr>
        <p:xfrm>
          <a:off x="1731536" y="3393578"/>
          <a:ext cx="8728928" cy="291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5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Pharmacy Residencies – PGY2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For 4,000 PGY-1 residents </a:t>
            </a:r>
            <a:r>
              <a:rPr lang="en-US" sz="2800" dirty="0">
                <a:sym typeface="Wingdings" panose="05000000000000000000" pitchFamily="2" charset="2"/>
              </a:rPr>
              <a:t> 1,490 PGY-2 positions available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594 early-committed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1323 applicants</a:t>
            </a: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National Matching Services Inc, 2021 Statistics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2462D3-9DB4-48D3-9AD1-A0C44245D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951082"/>
              </p:ext>
            </p:extLst>
          </p:nvPr>
        </p:nvGraphicFramePr>
        <p:xfrm>
          <a:off x="1711847" y="3883232"/>
          <a:ext cx="8030059" cy="273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57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Pharmacy Board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D6FE-31B6-4B0A-99AE-3113045C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57810"/>
          </a:xfrm>
        </p:spPr>
        <p:txBody>
          <a:bodyPr anchor="t">
            <a:normAutofit/>
          </a:bodyPr>
          <a:lstStyle/>
          <a:p>
            <a:r>
              <a:rPr lang="en-US" sz="2800" dirty="0"/>
              <a:t>Total Board-Certified Pharmacists = 55,928 (5,000 in 2021)</a:t>
            </a:r>
          </a:p>
          <a:p>
            <a:r>
              <a:rPr lang="en-US" sz="2800" dirty="0"/>
              <a:t>&gt;1,450 Board Certified Psychiatric Pharmacists (BCPP)</a:t>
            </a:r>
          </a:p>
          <a:p>
            <a:pPr lvl="1"/>
            <a:r>
              <a:rPr lang="en-US" sz="2600" dirty="0"/>
              <a:t>0.46% of the pharmacist workforce</a:t>
            </a:r>
          </a:p>
          <a:p>
            <a:pPr marL="324000" lvl="1" indent="0">
              <a:buNone/>
            </a:pP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 of Pharmacy Specialties</a:t>
            </a:r>
            <a:endParaRPr lang="en-US" sz="11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picture containing indoor, dog, mammal&#10;&#10;Description automatically generated">
            <a:extLst>
              <a:ext uri="{FF2B5EF4-FFF2-40B4-BE49-F238E27FC236}">
                <a16:creationId xmlns:a16="http://schemas.microsoft.com/office/drawing/2014/main" id="{EF68B018-B495-4F2A-8F6E-B330C831A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5221" r="-940" b="9973"/>
          <a:stretch/>
        </p:blipFill>
        <p:spPr>
          <a:xfrm>
            <a:off x="6229621" y="3275307"/>
            <a:ext cx="4054409" cy="2898490"/>
          </a:xfrm>
          <a:prstGeom prst="rect">
            <a:avLst/>
          </a:prstGeom>
        </p:spPr>
      </p:pic>
      <p:pic>
        <p:nvPicPr>
          <p:cNvPr id="8" name="Picture 7" descr="A picture containing indoor, dog, mammal&#10;&#10;Description automatically generated">
            <a:extLst>
              <a:ext uri="{FF2B5EF4-FFF2-40B4-BE49-F238E27FC236}">
                <a16:creationId xmlns:a16="http://schemas.microsoft.com/office/drawing/2014/main" id="{2B727792-5929-4899-9084-8D0AF8108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5221" r="-940" b="9973"/>
          <a:stretch/>
        </p:blipFill>
        <p:spPr>
          <a:xfrm>
            <a:off x="6229621" y="3312739"/>
            <a:ext cx="4054409" cy="28984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C6C19-9268-4B62-9333-1837B5114963}"/>
              </a:ext>
            </a:extLst>
          </p:cNvPr>
          <p:cNvSpPr txBox="1"/>
          <p:nvPr/>
        </p:nvSpPr>
        <p:spPr>
          <a:xfrm>
            <a:off x="6655829" y="6172853"/>
            <a:ext cx="27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(yeah, we’re a rare breed)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7C-141F-431F-A2C5-9E30CA6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small" dirty="0"/>
              <a:t>Pharmacist Practice Areas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EDAAA861-D250-4ABC-8718-EAD01EF26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15863" b="988"/>
          <a:stretch/>
        </p:blipFill>
        <p:spPr>
          <a:xfrm>
            <a:off x="687753" y="2017676"/>
            <a:ext cx="9749788" cy="441189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3B379-7E92-43A7-B19D-56615C4A5DE8}"/>
              </a:ext>
            </a:extLst>
          </p:cNvPr>
          <p:cNvSpPr txBox="1"/>
          <p:nvPr/>
        </p:nvSpPr>
        <p:spPr>
          <a:xfrm>
            <a:off x="8051180" y="6211229"/>
            <a:ext cx="3559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Oster et al, Center for Health Workforce Studies, 2020</a:t>
            </a:r>
          </a:p>
        </p:txBody>
      </p:sp>
    </p:spTree>
    <p:extLst>
      <p:ext uri="{BB962C8B-B14F-4D97-AF65-F5344CB8AC3E}">
        <p14:creationId xmlns:p14="http://schemas.microsoft.com/office/powerpoint/2010/main" val="65596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45C04-6E0F-45D0-BB6E-57560C47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cap="small" dirty="0">
                <a:solidFill>
                  <a:schemeClr val="tx2"/>
                </a:solidFill>
              </a:rPr>
              <a:t>Haley’s Practice Model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71565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136</TotalTime>
  <Words>1602</Words>
  <Application>Microsoft Office PowerPoint</Application>
  <PresentationFormat>Widescreen</PresentationFormat>
  <Paragraphs>211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Courier New</vt:lpstr>
      <vt:lpstr>Gill Sans MT</vt:lpstr>
      <vt:lpstr>Segoe UI</vt:lpstr>
      <vt:lpstr>Wingdings 2</vt:lpstr>
      <vt:lpstr>Dividend</vt:lpstr>
      <vt:lpstr>Pharmacist Models of Buprenorphine Care</vt:lpstr>
      <vt:lpstr>Objectives </vt:lpstr>
      <vt:lpstr>Disclosures</vt:lpstr>
      <vt:lpstr>Pharmacist Training</vt:lpstr>
      <vt:lpstr>Pharmacy Residencies – PGY1</vt:lpstr>
      <vt:lpstr>Pharmacy Residencies – PGY2</vt:lpstr>
      <vt:lpstr>Pharmacy Board Certification</vt:lpstr>
      <vt:lpstr>Pharmacist Practice Areas</vt:lpstr>
      <vt:lpstr>Haley’s Practice Model</vt:lpstr>
      <vt:lpstr>Haley’s Training/Credentials</vt:lpstr>
      <vt:lpstr>Scope of Practice</vt:lpstr>
      <vt:lpstr>Buprenorphine Protocol</vt:lpstr>
      <vt:lpstr>Buprenorphine Protocol</vt:lpstr>
      <vt:lpstr>Buprenorphine Protocol</vt:lpstr>
      <vt:lpstr>Buprenorphine Protocol</vt:lpstr>
      <vt:lpstr>Success of Model</vt:lpstr>
      <vt:lpstr>PowerPoint Presentation</vt:lpstr>
      <vt:lpstr>Mailloux et al:  Ambulatory Care</vt:lpstr>
      <vt:lpstr>DiPaula: Ambulatory Care</vt:lpstr>
      <vt:lpstr>DeRonne et al: Care Manager Model</vt:lpstr>
      <vt:lpstr>Suzuki et al: Care Manager Model</vt:lpstr>
      <vt:lpstr>Management Abroad</vt:lpstr>
      <vt:lpstr>Wu et al: Community Pharmacy</vt:lpstr>
      <vt:lpstr>Wu et al: Community Pharmacy</vt:lpstr>
      <vt:lpstr>Wu et al: Community Pharmacy</vt:lpstr>
      <vt:lpstr>Wu et al: Community Pharmacy</vt:lpstr>
      <vt:lpstr>Wu et al: Community Pharmacy</vt:lpstr>
      <vt:lpstr>Community Collaboration: Provider</vt:lpstr>
      <vt:lpstr>Community Collaboration: Pharmacy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Pharmacist Models of Buprenorphine Care</dc:title>
  <dc:creator>Pals, Haley E.</dc:creator>
  <cp:lastModifiedBy>Pals, Haley E.</cp:lastModifiedBy>
  <cp:revision>15</cp:revision>
  <dcterms:created xsi:type="dcterms:W3CDTF">2021-12-31T16:08:23Z</dcterms:created>
  <dcterms:modified xsi:type="dcterms:W3CDTF">2021-12-31T18:25:18Z</dcterms:modified>
</cp:coreProperties>
</file>