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3" r:id="rId6"/>
    <p:sldId id="259" r:id="rId7"/>
    <p:sldId id="268" r:id="rId8"/>
    <p:sldId id="269" r:id="rId9"/>
    <p:sldId id="277" r:id="rId10"/>
    <p:sldId id="260" r:id="rId11"/>
    <p:sldId id="262" r:id="rId12"/>
    <p:sldId id="264" r:id="rId13"/>
    <p:sldId id="265" r:id="rId14"/>
    <p:sldId id="275" r:id="rId15"/>
    <p:sldId id="266" r:id="rId16"/>
    <p:sldId id="272" r:id="rId17"/>
    <p:sldId id="274" r:id="rId18"/>
    <p:sldId id="267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0B0F-5E4C-4B57-B087-DE6AA9138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6A2CE-4B60-4A77-90E8-317122ABE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137F8-453E-4F8B-AA70-546DAD225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CA357-E450-4C35-8690-B96F9542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117A6-D7AF-4210-AF75-3421C2750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7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01A-0A1F-40FC-8BF3-FC7641FD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F4B5D-8B16-4F82-A66F-AB2C4BED8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3B694-CC42-4A1C-9FD5-4F2EEB8E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B97BF-02EC-4CE2-82D9-8D924977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2B647-68B3-4198-A6DE-D8B5540C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1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A06EF-E787-467D-A3A1-96BFC07AD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4A534-8992-451A-B96C-2959D312E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121C6-CF59-49F6-AE90-9767F380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3BF64-08BF-4462-952A-1B6E796A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42CFA-41B5-400F-B292-776EAE8C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822DE-AA66-4642-A3CC-B43581D59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4A393-089B-4404-92F1-480D92E3F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EA69C-87F9-4EFB-9555-EA021A42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0B4E2-73C0-4139-8280-5BF2D2FB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44649-A04D-4A50-9B4F-06A4E414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6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68F40-FDF7-4E87-A7C6-8792A34EF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4888D-80FB-4FEC-AFC9-D5F6D4F38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08832-B4A1-4097-957A-639084A2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50776-6A88-4FB4-9FF5-1606D645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1D504-A342-4F55-A0CC-224A5CF9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6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88893-7AEA-4C60-9ACB-3A61BA31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BB93E-0B82-4113-AFA0-881D7EC29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347DA-183E-464E-90C3-799D6885C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F0F2C-1A86-4149-8AC7-66E14924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399A6-9972-4FD8-AAE7-16371666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C8A77-63F2-4C74-BB8D-27105D95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9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5642F-53D3-4B92-B2A0-DB8E20860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B369E-58E4-469B-B719-8D6E2C99F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17A0D-6011-487C-A2FB-24D983F00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13CAE-C878-4651-8361-3F11E25EA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3880D-416F-4CC2-879A-84CDA5151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8045B-6E21-4251-AD2B-499D5A67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202E2-65C3-48D4-88B9-287DD5B9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1C340B-1D18-4CF2-960A-77B289B0F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F734-3BF4-464C-92A2-E30CBFC1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7F7523-216C-4802-AE5C-0F187D774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AD121-A9D0-402D-98A6-DAAB443D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D67FC-E86B-4956-A0D8-641BE51E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4EBE75-893F-4FE5-8781-A1E50E68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AD326-B4F5-4F00-9659-057AC47E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FB970-BB14-4BE9-AD15-FD14E0A3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3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3E4C-EA5B-42B1-95E8-E20AE97FC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36377-EE80-4BA9-808C-934BA769E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B43B5-9A71-46EA-8738-8AF57FC3B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FD98E-39C8-4E4A-B879-9B548DA0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53BDC-5766-493C-BBA4-53DC94B8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61288-A9B7-449E-B985-061AEBFC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5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A3D17-7AC5-4F73-826A-D4B47749D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391D9F-2314-441C-8244-F562C59B9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3EF69-2605-4F56-8DDB-0907101D5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0CF2B-03F6-48D0-9009-9CC41503B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715FC-9D44-472D-852C-FDCBC3C5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6B2F0-E2B6-46EB-A14C-E36DD4B47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4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400B4E-611D-4CAB-AF91-61088F916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70FED-C740-480B-AC6B-0FC4DEDC4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6F1D8-E1C7-4A5B-9E85-8346B92B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904C-B08B-47F0-8C53-735E7F42241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DED04-DCA2-4DBA-8878-A1225AE63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F17F-1ECD-47D7-A41D-066F4D5DC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A874-D44A-4F01-8AB8-A309540F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7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ABA1-671E-4445-9108-536F421A4B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Phenotypic Gender differences in Hepatitis 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2CC28-9F08-4AE3-8177-63A4FF6DE7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Amanda Noska, MD, MPH</a:t>
            </a:r>
          </a:p>
          <a:p>
            <a:r>
              <a:rPr lang="en-US" dirty="0"/>
              <a:t>Infectious Diseases</a:t>
            </a:r>
          </a:p>
          <a:p>
            <a:r>
              <a:rPr lang="en-US" dirty="0"/>
              <a:t>April 5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280871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1F904-2E36-4818-BC1A-4C2F14346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Immune Function- Phenotypic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703F-5A90-4DC8-9300-77187C1C5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97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Females are usually less susceptible to viral infections than males.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Females mount a more efficient, intense and prolonged immune response overall. </a:t>
            </a:r>
          </a:p>
          <a:p>
            <a:pPr lvl="1"/>
            <a:r>
              <a:rPr lang="en-US" dirty="0"/>
              <a:t>Innate</a:t>
            </a:r>
          </a:p>
          <a:p>
            <a:pPr lvl="1"/>
            <a:r>
              <a:rPr lang="en-US" dirty="0"/>
              <a:t>Humoral and</a:t>
            </a:r>
          </a:p>
          <a:p>
            <a:pPr lvl="1"/>
            <a:r>
              <a:rPr lang="en-US" dirty="0"/>
              <a:t>Cell-mediated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Pre-menopausal women response to vaccinations better than males.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Pre-menopausal women also have better treatment outcomes (or they </a:t>
            </a:r>
            <a:r>
              <a:rPr lang="en-US" i="1" dirty="0"/>
              <a:t>did</a:t>
            </a:r>
            <a:r>
              <a:rPr lang="en-US" dirty="0"/>
              <a:t> with PEG-IFN and ribavirin, more favorable HCV </a:t>
            </a:r>
            <a:r>
              <a:rPr lang="en-US" dirty="0" err="1"/>
              <a:t>Gentoype</a:t>
            </a:r>
            <a:r>
              <a:rPr lang="en-US" dirty="0"/>
              <a:t> profiles).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phenotypic sex differences disappear in the post-menopausal period.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14EB28-0F80-48CE-B5AF-A20FC9F4BD22}"/>
              </a:ext>
            </a:extLst>
          </p:cNvPr>
          <p:cNvSpPr txBox="1"/>
          <p:nvPr/>
        </p:nvSpPr>
        <p:spPr>
          <a:xfrm>
            <a:off x="6096000" y="6308209"/>
            <a:ext cx="548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Ruggieri et al, 2018. Frontiers in Immunology. 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15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2E8C5-9F2D-4681-A008-DF14FC1C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Hepatitis C Transmission </a:t>
            </a:r>
            <a:br>
              <a:rPr lang="en-US" b="1" dirty="0"/>
            </a:br>
            <a:r>
              <a:rPr lang="en-US" b="1" dirty="0"/>
              <a:t>Drug Injection &amp; Sexual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EF5D0-8F50-4BEB-9FCE-3BF9FB166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Men may have higher lifetime drug-related risk behaviors:</a:t>
            </a:r>
          </a:p>
          <a:p>
            <a:pPr lvl="1"/>
            <a:r>
              <a:rPr lang="en-US" dirty="0"/>
              <a:t>Needle sharing</a:t>
            </a:r>
          </a:p>
          <a:p>
            <a:pPr lvl="1"/>
            <a:r>
              <a:rPr lang="en-US" dirty="0"/>
              <a:t>Length of drug use</a:t>
            </a:r>
          </a:p>
          <a:p>
            <a:pPr lvl="1"/>
            <a:r>
              <a:rPr lang="en-US" dirty="0"/>
              <a:t>Inject alone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Women, on the contrary, are more likely than men to: </a:t>
            </a:r>
          </a:p>
          <a:p>
            <a:pPr lvl="1"/>
            <a:r>
              <a:rPr lang="en-US" dirty="0"/>
              <a:t>Engage in receptive needle sharing/Be last on the needle</a:t>
            </a:r>
          </a:p>
          <a:p>
            <a:pPr lvl="1"/>
            <a:r>
              <a:rPr lang="en-US" dirty="0"/>
              <a:t>Have a partner with a history of IDU</a:t>
            </a:r>
          </a:p>
          <a:p>
            <a:pPr lvl="1"/>
            <a:r>
              <a:rPr lang="en-US" dirty="0"/>
              <a:t>Share drug works</a:t>
            </a:r>
          </a:p>
          <a:p>
            <a:pPr lvl="1"/>
            <a:r>
              <a:rPr lang="en-US" dirty="0"/>
              <a:t>To be injected by their male partner</a:t>
            </a:r>
          </a:p>
          <a:p>
            <a:pPr lvl="1"/>
            <a:r>
              <a:rPr lang="en-US" dirty="0"/>
              <a:t>To exchange sex for drugs or money</a:t>
            </a:r>
          </a:p>
          <a:p>
            <a:pPr lvl="1"/>
            <a:r>
              <a:rPr lang="en-US" dirty="0"/>
              <a:t>To have unprotected sex</a:t>
            </a:r>
          </a:p>
          <a:p>
            <a:pPr lvl="1"/>
            <a:r>
              <a:rPr lang="en-US" dirty="0"/>
              <a:t>Have a history of sexual trauma or forced sex in the context of drug use</a:t>
            </a:r>
          </a:p>
          <a:p>
            <a:pPr lvl="1"/>
            <a:r>
              <a:rPr lang="en-US" dirty="0"/>
              <a:t>To have difficulty negotiating safety during drug injection</a:t>
            </a:r>
          </a:p>
          <a:p>
            <a:pPr lvl="1"/>
            <a:r>
              <a:rPr lang="en-US" dirty="0"/>
              <a:t>Have significant overlap between drug injection networks and sexual networks than 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804E71-DA87-4813-A479-6869C6FD8372}"/>
              </a:ext>
            </a:extLst>
          </p:cNvPr>
          <p:cNvSpPr txBox="1"/>
          <p:nvPr/>
        </p:nvSpPr>
        <p:spPr>
          <a:xfrm>
            <a:off x="6709037" y="6138932"/>
            <a:ext cx="5482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Butterfield M et al. 2003. Blood-Borne Infections and Persons with Mental Illness. </a:t>
            </a:r>
          </a:p>
          <a:p>
            <a:r>
              <a:rPr lang="en-US" sz="800" dirty="0"/>
              <a:t>Iversen J et al. 2010. Int J of Drug Policy. </a:t>
            </a:r>
          </a:p>
          <a:p>
            <a:r>
              <a:rPr lang="en-US" sz="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Folch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 et al. 2013. </a:t>
            </a:r>
            <a:r>
              <a:rPr lang="en-US" sz="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Gac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Sanit.</a:t>
            </a:r>
          </a:p>
          <a:p>
            <a:r>
              <a:rPr lang="en-US" sz="800" dirty="0" err="1"/>
              <a:t>Viitanen</a:t>
            </a:r>
            <a:r>
              <a:rPr lang="en-US" sz="800" dirty="0"/>
              <a:t> P et al. 2010. J of Infect.</a:t>
            </a:r>
          </a:p>
          <a:p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Leung J et al. 2019. J of Inf Dis. </a:t>
            </a:r>
          </a:p>
          <a:p>
            <a:r>
              <a:rPr lang="en-US" sz="800" dirty="0" err="1"/>
              <a:t>Mehrabadi</a:t>
            </a:r>
            <a:r>
              <a:rPr lang="en-US" sz="800" dirty="0"/>
              <a:t> A et al. 2008. Women and Health. </a:t>
            </a:r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259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B24F-6DE3-4272-83C5-F934E00E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Spontaneous Clearance of HCV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914B5-948B-4D66-A1A1-966FC2384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Females develop a more intense innate, humoral and cellular immune response to infection.  </a:t>
            </a:r>
          </a:p>
          <a:p>
            <a:pPr lvl="1"/>
            <a:r>
              <a:rPr lang="en-US" dirty="0"/>
              <a:t>Higher CD4+ T cells</a:t>
            </a:r>
          </a:p>
          <a:p>
            <a:pPr lvl="1"/>
            <a:r>
              <a:rPr lang="en-US" dirty="0"/>
              <a:t>Increased cytokine production</a:t>
            </a:r>
          </a:p>
          <a:p>
            <a:pPr lvl="1"/>
            <a:r>
              <a:rPr lang="en-US" dirty="0"/>
              <a:t>Stronger antibody responses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Pre-menopausal women tend to clear HCV up to 40% of the time vs. 20-25% among men due to physiologic immune system differences.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one study, young women were 29% less likely to be prescribed DAAs compared to men (Kanwal, 2016).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768777-7074-4DA7-8C3C-346D4E0E8C77}"/>
              </a:ext>
            </a:extLst>
          </p:cNvPr>
          <p:cNvSpPr txBox="1"/>
          <p:nvPr/>
        </p:nvSpPr>
        <p:spPr>
          <a:xfrm>
            <a:off x="8587110" y="6447446"/>
            <a:ext cx="297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Ruggieri et al, 2018. Frontiers in Immunology. </a:t>
            </a:r>
          </a:p>
          <a:p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Buettner N and </a:t>
            </a:r>
            <a:r>
              <a:rPr lang="en-US" sz="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Thimme</a:t>
            </a:r>
            <a:r>
              <a:rPr lang="en-US" sz="800" dirty="0"/>
              <a:t> R. 2019. Seminars in Immunopathology.</a:t>
            </a:r>
          </a:p>
          <a:p>
            <a:r>
              <a:rPr lang="en-US" sz="800" dirty="0"/>
              <a:t>Kanwal F et al. 2016. Clin Infect Dis. </a:t>
            </a:r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6790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0277-F711-46DA-8B42-D2A53E76C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Liver Fibrosis and Cirrhosis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BD2FE-C0F9-4A07-AE0B-B167E8FBE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8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Males have higher rates or liver fibrosis and cirrhosis compared to pre-menopausal women. </a:t>
            </a:r>
          </a:p>
          <a:p>
            <a:pPr lvl="1"/>
            <a:r>
              <a:rPr lang="en-US" dirty="0"/>
              <a:t>Genetic and sex hormone differences</a:t>
            </a:r>
          </a:p>
          <a:p>
            <a:pPr lvl="1"/>
            <a:r>
              <a:rPr lang="en-US" dirty="0"/>
              <a:t>Higher rates of concomitant alcohol use disorders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Age-matched men have more severe fibrosis compared to women of reproductive age.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760AA1-E89D-4B87-A528-579CD2D97E4A}"/>
              </a:ext>
            </a:extLst>
          </p:cNvPr>
          <p:cNvSpPr txBox="1"/>
          <p:nvPr/>
        </p:nvSpPr>
        <p:spPr>
          <a:xfrm>
            <a:off x="9024831" y="6262042"/>
            <a:ext cx="2896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Ruggieri et al, 2018. Frontiers in Immunology. </a:t>
            </a:r>
          </a:p>
          <a:p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Nakagawa H et al. 2009. Int J Cancer. </a:t>
            </a:r>
          </a:p>
          <a:p>
            <a:r>
              <a:rPr lang="en-US" sz="800" dirty="0"/>
              <a:t>Buettner N &amp; </a:t>
            </a:r>
            <a:r>
              <a:rPr lang="en-US" sz="800" dirty="0" err="1"/>
              <a:t>Thimme</a:t>
            </a:r>
            <a:r>
              <a:rPr lang="en-US" sz="800" dirty="0"/>
              <a:t> R. 2019. Seminars in Immunopathology. </a:t>
            </a:r>
          </a:p>
          <a:p>
            <a:r>
              <a:rPr lang="en-US" sz="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Burlone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 et al. 2016. </a:t>
            </a:r>
            <a:r>
              <a:rPr lang="en-US" sz="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 of Gastro and Hep. </a:t>
            </a:r>
          </a:p>
        </p:txBody>
      </p:sp>
    </p:spTree>
    <p:extLst>
      <p:ext uri="{BB962C8B-B14F-4D97-AF65-F5344CB8AC3E}">
        <p14:creationId xmlns:p14="http://schemas.microsoft.com/office/powerpoint/2010/main" val="1924346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0277-F711-46DA-8B42-D2A53E76C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Liver Fibrosis and Cirrhosis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BD2FE-C0F9-4A07-AE0B-B167E8FBE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87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Pre-menopausal women tend to have lower circulating HCV RNA values. Women tend to control viral replication better than men.</a:t>
            </a:r>
          </a:p>
          <a:p>
            <a:pPr lvl="1"/>
            <a:r>
              <a:rPr lang="en-US" dirty="0"/>
              <a:t>Less </a:t>
            </a:r>
            <a:r>
              <a:rPr lang="en-US" dirty="0" err="1"/>
              <a:t>necroinflammatory</a:t>
            </a:r>
            <a:r>
              <a:rPr lang="en-US" dirty="0"/>
              <a:t> response</a:t>
            </a:r>
          </a:p>
          <a:p>
            <a:pPr lvl="1"/>
            <a:r>
              <a:rPr lang="en-US" dirty="0"/>
              <a:t>Less fibrosis progression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Post-menopausal women have increased rates of fibrosis compared to women of reproductive age (loss of protective effects of estrogen).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Raloxifene (an oral selective estrogen receptor modulator) improved SVR rates among post-menopausal women treated with PEG-IFN and Ribavirin.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760AA1-E89D-4B87-A528-579CD2D97E4A}"/>
              </a:ext>
            </a:extLst>
          </p:cNvPr>
          <p:cNvSpPr txBox="1"/>
          <p:nvPr/>
        </p:nvSpPr>
        <p:spPr>
          <a:xfrm>
            <a:off x="9024831" y="6262042"/>
            <a:ext cx="2896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Ruggieri et al, 2018. Frontiers in Immunology. </a:t>
            </a:r>
          </a:p>
          <a:p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Nakagawa H et al. 2009. Int J Cancer. </a:t>
            </a:r>
          </a:p>
          <a:p>
            <a:r>
              <a:rPr lang="en-US" sz="800" dirty="0"/>
              <a:t>Buettner N &amp; </a:t>
            </a:r>
            <a:r>
              <a:rPr lang="en-US" sz="800" dirty="0" err="1"/>
              <a:t>Thimme</a:t>
            </a:r>
            <a:r>
              <a:rPr lang="en-US" sz="800" dirty="0"/>
              <a:t> R. 2019. Seminars in Immunopathology. </a:t>
            </a:r>
          </a:p>
          <a:p>
            <a:r>
              <a:rPr lang="en-US" sz="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Burlone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 et al. 2016. </a:t>
            </a:r>
            <a:r>
              <a:rPr lang="en-US" sz="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 of Gastro and Hep. </a:t>
            </a:r>
          </a:p>
        </p:txBody>
      </p:sp>
    </p:spTree>
    <p:extLst>
      <p:ext uri="{BB962C8B-B14F-4D97-AF65-F5344CB8AC3E}">
        <p14:creationId xmlns:p14="http://schemas.microsoft.com/office/powerpoint/2010/main" val="3040469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7526-FD5D-4D40-AE7E-947EAF6A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Hepatocellular Carcinoma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7DEDC-925F-40F7-8EDF-9D7E0161E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70% of the genes in the liver may have characteristics of sex specificity.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Males are preferentially affected by HCC in a 2:1 to 7:1 ratio. </a:t>
            </a:r>
          </a:p>
          <a:p>
            <a:pPr lvl="1"/>
            <a:r>
              <a:rPr lang="en-US" dirty="0"/>
              <a:t>Intra-hepatic Cholangiocarcinoma is also more common among men. </a:t>
            </a:r>
          </a:p>
          <a:p>
            <a:pPr lvl="1"/>
            <a:r>
              <a:rPr lang="en-US" dirty="0"/>
              <a:t>On the contrary, females are more likely to have autoimmune liver disease.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incidence of HCC among women rises in the post-menopausal period.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also different sex responses to HCC treatment:</a:t>
            </a:r>
          </a:p>
          <a:p>
            <a:pPr lvl="1"/>
            <a:r>
              <a:rPr lang="en-US" dirty="0"/>
              <a:t>Pre-menopausal women have lower mortality rates due to HCC and better outcomes from treatment than men or post-menopausal women.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B4646-446F-4937-8484-144DF3BC1120}"/>
              </a:ext>
            </a:extLst>
          </p:cNvPr>
          <p:cNvSpPr txBox="1"/>
          <p:nvPr/>
        </p:nvSpPr>
        <p:spPr>
          <a:xfrm>
            <a:off x="9024831" y="6262042"/>
            <a:ext cx="2896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Ruggieri et al, 2018. Frontiers in Immunology. </a:t>
            </a:r>
          </a:p>
          <a:p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Nakagawa H et al. 2009. Int J Cancer. </a:t>
            </a:r>
          </a:p>
          <a:p>
            <a:r>
              <a:rPr lang="en-US" sz="800" dirty="0"/>
              <a:t>Buettner N &amp; </a:t>
            </a:r>
            <a:r>
              <a:rPr lang="en-US" sz="800" dirty="0" err="1"/>
              <a:t>Thimme</a:t>
            </a:r>
            <a:r>
              <a:rPr lang="en-US" sz="800" dirty="0"/>
              <a:t> R. 2019. Seminars in Immunopathology. </a:t>
            </a:r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816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7526-FD5D-4D40-AE7E-947EAF6A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Hepatocellular Carcinoma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7DEDC-925F-40F7-8EDF-9D7E0161E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IL-6 is expressed in hepatocytes&gt; </a:t>
            </a:r>
          </a:p>
          <a:p>
            <a:pPr marL="0" indent="0">
              <a:buNone/>
            </a:pPr>
            <a:r>
              <a:rPr lang="en-US" dirty="0"/>
              <a:t>	JAK-STAT response for cellular transcription &amp; </a:t>
            </a:r>
          </a:p>
          <a:p>
            <a:pPr marL="0" indent="0">
              <a:buNone/>
            </a:pPr>
            <a:r>
              <a:rPr lang="en-US" dirty="0"/>
              <a:t>	MAPK response  for cell survival and proliferation.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Estrogen inhibits IL-6.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Female patients with higher serum IL-6 levels had a higher risk of HCC (HR 1.61).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Higher IL-6 levels were not significantly associated with HCC in male patients.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B4646-446F-4937-8484-144DF3BC1120}"/>
              </a:ext>
            </a:extLst>
          </p:cNvPr>
          <p:cNvSpPr txBox="1"/>
          <p:nvPr/>
        </p:nvSpPr>
        <p:spPr>
          <a:xfrm>
            <a:off x="6096000" y="6308209"/>
            <a:ext cx="5482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Ruggieri et al, 2018. Frontiers in Immunology. </a:t>
            </a:r>
          </a:p>
          <a:p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Nakagawa H et al. 2009. Int J Cancer. </a:t>
            </a:r>
          </a:p>
        </p:txBody>
      </p:sp>
    </p:spTree>
    <p:extLst>
      <p:ext uri="{BB962C8B-B14F-4D97-AF65-F5344CB8AC3E}">
        <p14:creationId xmlns:p14="http://schemas.microsoft.com/office/powerpoint/2010/main" val="1887586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D1421-437C-4128-B13C-B4CB0364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Hepatocellular carcinoma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B47A7-51A7-47AE-9125-0D20BC18E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X Chromosome has several X-linked microRNAs located within the estrogen response element.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Sex steroids relate to regeneration or homeostasis of organs:</a:t>
            </a:r>
          </a:p>
          <a:p>
            <a:pPr lvl="1"/>
            <a:r>
              <a:rPr lang="en-US" dirty="0"/>
              <a:t>Stem cell self-renewal is induced by estrogens</a:t>
            </a:r>
          </a:p>
          <a:p>
            <a:pPr lvl="1"/>
            <a:r>
              <a:rPr lang="en-US" dirty="0"/>
              <a:t>Cancer-associated fibroblasts differ by sex</a:t>
            </a:r>
          </a:p>
          <a:p>
            <a:pPr lvl="1"/>
            <a:r>
              <a:rPr lang="en-US" dirty="0"/>
              <a:t>Angiogenesis differs by sex</a:t>
            </a:r>
          </a:p>
          <a:p>
            <a:pPr lvl="1"/>
            <a:r>
              <a:rPr lang="en-US" dirty="0"/>
              <a:t>Inflammation, the immune system and metabolism all differ by sex.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Androgens contribute to HCC development by: </a:t>
            </a:r>
          </a:p>
          <a:p>
            <a:pPr lvl="1"/>
            <a:r>
              <a:rPr lang="en-US" dirty="0"/>
              <a:t>Acting as a tumor promoter by </a:t>
            </a:r>
          </a:p>
          <a:p>
            <a:pPr lvl="1"/>
            <a:r>
              <a:rPr lang="en-US" dirty="0"/>
              <a:t>Upregulation of beta-catenin/TCF signaling and </a:t>
            </a:r>
          </a:p>
          <a:p>
            <a:pPr lvl="1"/>
            <a:r>
              <a:rPr lang="en-US" dirty="0"/>
              <a:t>Via induction of DNA damage and oxidative stress.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Tamoxifen (anti-estrogen) therapy has been used in patients with HCC due to experimental data showing estrogen-dependent HCC growth. </a:t>
            </a:r>
          </a:p>
          <a:p>
            <a:pPr lvl="1"/>
            <a:r>
              <a:rPr lang="en-US" dirty="0"/>
              <a:t>Tamoxifen in patients with advanced HCC failed to show a survival benefit or an improvement in functional status.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F99AE7-B79B-49D5-BED3-5BA6FD94B5FB}"/>
              </a:ext>
            </a:extLst>
          </p:cNvPr>
          <p:cNvSpPr txBox="1"/>
          <p:nvPr/>
        </p:nvSpPr>
        <p:spPr>
          <a:xfrm>
            <a:off x="6096000" y="6308209"/>
            <a:ext cx="54829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Buettner N and </a:t>
            </a:r>
            <a:r>
              <a:rPr lang="en-US" sz="800" dirty="0" err="1"/>
              <a:t>Thimme</a:t>
            </a:r>
            <a:r>
              <a:rPr lang="en-US" sz="800" dirty="0"/>
              <a:t> R. 2019. Seminars in Immunopathology. </a:t>
            </a:r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11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705E1-6311-4DBB-A5CB-BBAD5167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206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Questions or Comments?</a:t>
            </a:r>
          </a:p>
        </p:txBody>
      </p:sp>
    </p:spTree>
    <p:extLst>
      <p:ext uri="{BB962C8B-B14F-4D97-AF65-F5344CB8AC3E}">
        <p14:creationId xmlns:p14="http://schemas.microsoft.com/office/powerpoint/2010/main" val="2568947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99F8E-43F5-4EC6-AD25-BAB3D6A3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8493D-741B-4D0C-AFAD-9BE4A700F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Butterfield MI, et al. Five-Site Health and Risk Study Research Committee. Gender differences in hepatitis C infection and risks among persons with severe mental illness.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Psychiatr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Serv. 2003 Jun;54(6):848-53.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10.1176/appi.ps.54.6.848. PMID: 12773599.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Leung J, et al. A Global Meta-analysis of the Prevalence of HIV, Hepatitis C Virus, and Hepatitis B Virus Among People Who Inject Drugs-Do Gender-Based Differences Vary by Country-Level Indicators? J Infect Dis. 2019 Jun 5;220(1):78-90.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10.1093/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infdis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/jiz058. PMID: 30726973; PMCID: PMC6775227.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Wong E, Ricardo AC, Rosas SE, Lash JP,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Franceschini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N. Hepatitis C infection and chronic kidney disease among Hispanics/Latinos. Medicine (Baltimore). 2021 Dec 10;100(49):e28089.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10.1097/MD.0000000000028089. PMID: 34889260; PMCID: PMC8663903.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Buettner N,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Thimme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R. Sexual dimorphism in hepatitis B and C and hepatocellular carcinoma. Semin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Immunopathol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. 2019 Mar;41(2):203-211.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10.1007/s00281-018-0727-4.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2018 Nov 29. PMID: 30498927.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Iversen J, Wand H,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Gonnermann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A, Maher L; collaboration of Australian Needle and Syringe Programs. Gender differences in hepatitis C antibody prevalence and risk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behaviours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amongst people who inject drugs in Australia 1998-2008. Int J Drug Policy. 2010 Nov;21(6):471-6.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10.1016/j.drugpo.2010.04.004.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2010 May 15. PMID: 20472417.</a:t>
            </a:r>
          </a:p>
          <a:p>
            <a:pPr marL="0" indent="0">
              <a:buNone/>
            </a:pPr>
            <a:r>
              <a:rPr lang="en-US" dirty="0">
                <a:solidFill>
                  <a:srgbClr val="212121"/>
                </a:solidFill>
                <a:latin typeface="BlinkMacSystemFont"/>
              </a:rPr>
              <a:t>Al-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Kindi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S et al. Gender differences in Statin prescription. Clin Infect Dis. 2016. 63(7):993-4.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Platt L, Easterbrook P, Gower E, McDonald B, Sabin K, McGowan C,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Yanny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I,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Razavi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H, Vickerman P. Prevalence and burden of HCV co-infection in people living with HIV: a global systematic review and meta-analysis. Lancet Infect Dis. 2016 Jul;16(7):797-808.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10.1016/S1473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Kanwal F, Kramer JR, El-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Serag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HB, Frayne S, Clark J, Cao Y, Taylor T, Smith D, White D, Asch SM. Race and Gender Differences in the Use of Direct Acting Antiviral Agents for Hepatitis C Virus. Clin Infect Dis. 2016 Aug 1;63(3):291-9.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10.1093/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cid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/ciw249.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2016 Apr 30. PMID: 27131869; PMCID: PMC6276931.-3099(15)00485-5.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2016 Feb 25. PMID: 26922272.</a:t>
            </a:r>
          </a:p>
          <a:p>
            <a:pPr marL="0" indent="0">
              <a:buNone/>
            </a:pP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Collazos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J,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Cartón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JA,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Asensi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V. Gender differences in liver fibrosis and hepatitis C virus-related parameters in patients coinfected with human immunodeficiency virus.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Curr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HIV Res. 2011 Jul</a:t>
            </a:r>
          </a:p>
          <a:p>
            <a:pPr marL="0" indent="0">
              <a:buNone/>
            </a:pP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Scheidell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JD, Khan MR, Clifford LM, Dunne EM, Keen LD 2nd, Latimer WW. Gender differences in planning ability and hepatitis C virus among people who inject drugs. Addict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Behav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. 2015 Aug;47:33-7.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10.1016/j.addbeh.2015.03.019.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2015 Mar 26. PMID: 25863005; PMCID: PMC4417386.;9(5):339-45.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10.2174/157016211797635982. PMID: 21827383.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Ruggieri A, Gagliardi MC,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Anticoli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S. Sex-Dependent Outcome of Hepatitis B and C Viruses Infections: Synergy of Sex Hormones and Immune Responses? Front Immunol. 2018 Oct 8;9:2302.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10.3389/fimmu.2018.02302. PMID: 30349537; PMCID: PMC6186821.</a:t>
            </a:r>
          </a:p>
          <a:p>
            <a:pPr marL="0" indent="0">
              <a:buNone/>
            </a:pP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Burlone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ME,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Pedrinelli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AR,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Giarda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P,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Minisini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R,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Pirisi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M. Influence of age on sex-related differences among patients with hepatitis C.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Eur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J Gastroenterol Hepatol. 2016 Sep;28(9):1100-1.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10.1097/MEG.0000000000000668. PMID: 27465347.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Nakagawa H, Maeda S, Yoshida H,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Tateishi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R,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Masuzaki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R, Ohki T, Hayakawa Y, Kinoshita H,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Yamakado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M, Kato N,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Shiina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S,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Omata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M. Serum IL-6 levels and the risk for hepatocarcinogenesis in chronic hepatitis C patients: an analysis based on gender differences</a:t>
            </a:r>
          </a:p>
          <a:p>
            <a:pPr marL="0" indent="0">
              <a:buNone/>
            </a:pP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Folch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C,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Casabona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J,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Espelt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A,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Majó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X,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Meroño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M, Gonzalez V, Brugal MT; REDAN Study Group. Gender differences in HIV risk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behaviours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among intravenous drug users in Catalonia, Spain.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Gac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Sanit. 2013 Jul-Aug;27(4):338-43.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10.1016/j.gaceta.2013.02.006.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2013 Apr 8. PMID: 23578527.. Int J Cancer. 2009 Nov 15;125(10):2264-9.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10.1002/ijc.24720. PMID: 19585572.</a:t>
            </a:r>
          </a:p>
          <a:p>
            <a:pPr marL="0" indent="0">
              <a:buNone/>
            </a:pP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Viitanen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P,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Vartiainen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H,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Aarnio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J, von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Gruenewaldt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V,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Hakamäki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S,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Lintonen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T, Mattila AK,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Wuolijoki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T,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Joukamaa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M. Hepatitis A, B, C and HIV infections among Finnish female prisoners--young females a risk group. J Infect. 2011 Jan;62(1):59-66.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: 10.1016/j.jinf.2010.10.011.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BlinkMacSystemFon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 2010 Nov 16. </a:t>
            </a:r>
            <a:r>
              <a:rPr lang="en-US" b="0" i="0">
                <a:solidFill>
                  <a:srgbClr val="212121"/>
                </a:solidFill>
                <a:effectLst/>
                <a:latin typeface="BlinkMacSystemFont"/>
              </a:rPr>
              <a:t>PMID: 21087630.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5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4FACB-E1EA-496D-B25D-9E4F979F3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ED25D-83B8-4535-BA8B-04EF810BB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no financial disclosures.</a:t>
            </a:r>
          </a:p>
          <a:p>
            <a:r>
              <a:rPr lang="en-US" dirty="0"/>
              <a:t>I will not discuss off-label use of any pharmaceutical.</a:t>
            </a:r>
          </a:p>
        </p:txBody>
      </p:sp>
    </p:spTree>
    <p:extLst>
      <p:ext uri="{BB962C8B-B14F-4D97-AF65-F5344CB8AC3E}">
        <p14:creationId xmlns:p14="http://schemas.microsoft.com/office/powerpoint/2010/main" val="43219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4DD5-C5A8-41F5-80D6-5C70BEE8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96140-0E72-441B-B4A5-580336940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Pathophysiologic Differences in Immune function</a:t>
            </a:r>
          </a:p>
          <a:p>
            <a:r>
              <a:rPr lang="en-US" dirty="0"/>
              <a:t>Transmission Risk </a:t>
            </a:r>
          </a:p>
          <a:p>
            <a:r>
              <a:rPr lang="en-US" dirty="0"/>
              <a:t>Spontaneous Clearance of Hepatitis C</a:t>
            </a:r>
          </a:p>
          <a:p>
            <a:r>
              <a:rPr lang="en-US" dirty="0"/>
              <a:t>Liver Fibrosis and Cirrhosis</a:t>
            </a:r>
          </a:p>
          <a:p>
            <a:r>
              <a:rPr lang="en-US" dirty="0"/>
              <a:t>Hepatocellular Carcinoma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1A4F-8CD1-42D1-AB95-27B7CF1F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Immune Function- Chromosomal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3DD69-CD52-424E-8A6C-7134985FD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Sex- and X-linked differences in men and women exist, particularly at the level of the liver.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Estrogen receptors protect liver cells from inflammatory damage, apoptosis, and oxidative stress.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Men have fewer ER-</a:t>
            </a:r>
            <a:r>
              <a:rPr lang="el-GR" dirty="0"/>
              <a:t>α</a:t>
            </a:r>
            <a:r>
              <a:rPr lang="en-US" dirty="0"/>
              <a:t> receptors, likely a direct cause of worse outcomes in men vs. women with HCV.</a:t>
            </a:r>
          </a:p>
          <a:p>
            <a:pPr lvl="1"/>
            <a:r>
              <a:rPr lang="en-US" dirty="0"/>
              <a:t>In a study on HBV, a single nucleotide polymorphism in ER-</a:t>
            </a:r>
            <a:r>
              <a:rPr lang="el-GR" dirty="0"/>
              <a:t>α</a:t>
            </a:r>
            <a:r>
              <a:rPr lang="en-US" dirty="0"/>
              <a:t> was significantly associated with persistent HBV-infection.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Estrogen Receptors (ER-</a:t>
            </a:r>
            <a:r>
              <a:rPr lang="el-GR" dirty="0"/>
              <a:t>β</a:t>
            </a:r>
            <a:r>
              <a:rPr lang="en-US" dirty="0"/>
              <a:t>) are highly expressed on T cells and B cells.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5E1EB6-44CE-4F66-8CF9-5CFFB7EB9347}"/>
              </a:ext>
            </a:extLst>
          </p:cNvPr>
          <p:cNvSpPr txBox="1"/>
          <p:nvPr/>
        </p:nvSpPr>
        <p:spPr>
          <a:xfrm>
            <a:off x="6096000" y="6308209"/>
            <a:ext cx="548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Ruggieri et al, 2018. Frontiers in Immunology. 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16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E20276-7F8F-401C-AC34-1A0FCD349FE6}"/>
              </a:ext>
            </a:extLst>
          </p:cNvPr>
          <p:cNvSpPr txBox="1"/>
          <p:nvPr/>
        </p:nvSpPr>
        <p:spPr>
          <a:xfrm>
            <a:off x="9024831" y="6262042"/>
            <a:ext cx="2896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Buettner N &amp; </a:t>
            </a:r>
            <a:r>
              <a:rPr lang="en-US" sz="800" dirty="0" err="1"/>
              <a:t>Thimme</a:t>
            </a:r>
            <a:r>
              <a:rPr lang="en-US" sz="800" dirty="0"/>
              <a:t> R. 2019. Seminars in Immunopathology. </a:t>
            </a:r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CE91F6-66E2-4F30-97BB-0C7957F42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25" y="0"/>
            <a:ext cx="8636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9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1F904-2E36-4818-BC1A-4C2F14346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075" y="365125"/>
            <a:ext cx="10515600" cy="1325563"/>
          </a:xfrm>
        </p:spPr>
        <p:txBody>
          <a:bodyPr/>
          <a:lstStyle/>
          <a:p>
            <a:r>
              <a:rPr lang="en-US" b="1" dirty="0"/>
              <a:t>Sex Hormones- Estrogen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703F-5A90-4DC8-9300-77187C1C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Estrogens have anti-viral properties.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Estradiol protects the liver and is </a:t>
            </a:r>
            <a:r>
              <a:rPr lang="en-US" dirty="0" err="1"/>
              <a:t>immunoprotective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In low doses, estrogens:</a:t>
            </a:r>
          </a:p>
          <a:p>
            <a:pPr lvl="2"/>
            <a:r>
              <a:rPr lang="en-US" dirty="0"/>
              <a:t>Induce monocyte differentiation&gt; high production of IL-4 and IFN-</a:t>
            </a:r>
            <a:r>
              <a:rPr lang="el-GR" dirty="0"/>
              <a:t>α</a:t>
            </a:r>
            <a:r>
              <a:rPr lang="en-US" dirty="0"/>
              <a:t>, and active. </a:t>
            </a:r>
          </a:p>
          <a:p>
            <a:pPr lvl="2"/>
            <a:r>
              <a:rPr lang="en-US" dirty="0"/>
              <a:t>Activate Th1-type and cell-mediated immune responses.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In high doses, estrogens:</a:t>
            </a:r>
          </a:p>
          <a:p>
            <a:pPr lvl="2"/>
            <a:r>
              <a:rPr lang="en-US" dirty="0"/>
              <a:t>Inhibit activity on innate immune function &amp; proinflammatory immune responses. </a:t>
            </a:r>
          </a:p>
          <a:p>
            <a:pPr lvl="2"/>
            <a:r>
              <a:rPr lang="en-US" dirty="0"/>
              <a:t>Activate Th2-type and humoral immune responses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At physiologic doses, estrogens: </a:t>
            </a:r>
          </a:p>
          <a:p>
            <a:pPr lvl="2"/>
            <a:r>
              <a:rPr lang="en-US" dirty="0"/>
              <a:t>Stimulate humoral response to viral infection by inducing higher levels of Abs and activating AB-producing cells. </a:t>
            </a:r>
          </a:p>
          <a:p>
            <a:pPr marL="914400" lvl="2" indent="0">
              <a:buNone/>
            </a:pP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320370-1EDB-4744-A2AE-A69280715265}"/>
              </a:ext>
            </a:extLst>
          </p:cNvPr>
          <p:cNvSpPr txBox="1"/>
          <p:nvPr/>
        </p:nvSpPr>
        <p:spPr>
          <a:xfrm>
            <a:off x="6096000" y="6308209"/>
            <a:ext cx="5482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Ruggieri et al, 2018. Frontiers in Immunology.</a:t>
            </a:r>
          </a:p>
          <a:p>
            <a:r>
              <a:rPr lang="en-US" dirty="0" err="1"/>
              <a:t>Burlone</a:t>
            </a:r>
            <a:r>
              <a:rPr lang="en-US" dirty="0"/>
              <a:t> M et al. 2016. </a:t>
            </a:r>
            <a:r>
              <a:rPr lang="en-US" dirty="0" err="1"/>
              <a:t>Eur</a:t>
            </a:r>
            <a:r>
              <a:rPr lang="en-US" dirty="0"/>
              <a:t> J of Gastro and Hep.  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052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1F904-2E36-4818-BC1A-4C2F14346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075" y="365125"/>
            <a:ext cx="10515600" cy="1325563"/>
          </a:xfrm>
        </p:spPr>
        <p:txBody>
          <a:bodyPr/>
          <a:lstStyle/>
          <a:p>
            <a:r>
              <a:rPr lang="en-US" b="1" dirty="0"/>
              <a:t>Sex Hormones- Progesterone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703F-5A90-4DC8-9300-77187C1C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Progesterone is immunosuppressive</a:t>
            </a:r>
          </a:p>
          <a:p>
            <a:pPr marL="914400" lvl="2" indent="0">
              <a:buNone/>
            </a:pPr>
            <a:r>
              <a:rPr lang="en-US" dirty="0"/>
              <a:t>Similar to androgen’s immune suppression on both innate and cell-mediated immune responses. </a:t>
            </a:r>
          </a:p>
          <a:p>
            <a:pPr lvl="2"/>
            <a:r>
              <a:rPr lang="en-US" dirty="0"/>
              <a:t>Suppresses Th1 response</a:t>
            </a:r>
          </a:p>
          <a:p>
            <a:pPr lvl="2"/>
            <a:r>
              <a:rPr lang="en-US" dirty="0"/>
              <a:t>Favors Th2 cytokine production</a:t>
            </a:r>
          </a:p>
          <a:p>
            <a:pPr lvl="2"/>
            <a:r>
              <a:rPr lang="en-US" dirty="0"/>
              <a:t>Inhibits cytotoxic T Cells </a:t>
            </a:r>
          </a:p>
          <a:p>
            <a:pPr lvl="2"/>
            <a:r>
              <a:rPr lang="en-US" dirty="0"/>
              <a:t>Modulates function of NK Cells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320370-1EDB-4744-A2AE-A69280715265}"/>
              </a:ext>
            </a:extLst>
          </p:cNvPr>
          <p:cNvSpPr txBox="1"/>
          <p:nvPr/>
        </p:nvSpPr>
        <p:spPr>
          <a:xfrm>
            <a:off x="6096000" y="6308209"/>
            <a:ext cx="548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Ruggieri et al, 2018. Frontiers in Immunology. 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912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1F904-2E36-4818-BC1A-4C2F14346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075" y="365125"/>
            <a:ext cx="10515600" cy="1325563"/>
          </a:xfrm>
        </p:spPr>
        <p:txBody>
          <a:bodyPr/>
          <a:lstStyle/>
          <a:p>
            <a:r>
              <a:rPr lang="en-US" b="1" dirty="0"/>
              <a:t>Sex Hormones- Androgens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703F-5A90-4DC8-9300-77187C1C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Androgens are also generally immunosuppressive</a:t>
            </a:r>
          </a:p>
          <a:p>
            <a:pPr lvl="1"/>
            <a:r>
              <a:rPr lang="en-US" dirty="0"/>
              <a:t>Testosterone has an immunosuppressive effect on the immune system</a:t>
            </a:r>
          </a:p>
          <a:p>
            <a:pPr lvl="1"/>
            <a:r>
              <a:rPr lang="en-US" dirty="0"/>
              <a:t>In rodents, may suppress the pro-inflammatory response by increasing anti-inflammatory cytokines such as IL-10, TGF-</a:t>
            </a:r>
            <a:r>
              <a:rPr lang="az-Cyrl-AZ" dirty="0"/>
              <a:t>β</a:t>
            </a:r>
            <a:endParaRPr lang="en-US" dirty="0"/>
          </a:p>
          <a:p>
            <a:pPr lvl="1"/>
            <a:r>
              <a:rPr lang="en-US" dirty="0"/>
              <a:t>Androgen deficiency in men </a:t>
            </a:r>
          </a:p>
          <a:p>
            <a:pPr lvl="2"/>
            <a:r>
              <a:rPr lang="en-US" dirty="0"/>
              <a:t>Can induce increased levels of inflammatory cytokines (IL-1В, IL-2, and TNF)</a:t>
            </a:r>
          </a:p>
          <a:p>
            <a:pPr lvl="2"/>
            <a:r>
              <a:rPr lang="en-US" dirty="0"/>
              <a:t>Can increase the CD4+/CD8+ T cell ratio</a:t>
            </a:r>
          </a:p>
          <a:p>
            <a:pPr lvl="2"/>
            <a:r>
              <a:rPr lang="en-US" dirty="0"/>
              <a:t>Can trigger higher antibody titers</a:t>
            </a:r>
          </a:p>
          <a:p>
            <a:pPr lvl="2"/>
            <a:r>
              <a:rPr lang="en-US" dirty="0"/>
              <a:t>Inhibit the Th1 arm of the immune system</a:t>
            </a:r>
          </a:p>
          <a:p>
            <a:pPr lvl="3"/>
            <a:r>
              <a:rPr lang="en-US" dirty="0"/>
              <a:t>Consequently reduces production of IFN-</a:t>
            </a:r>
            <a:r>
              <a:rPr lang="el-GR" dirty="0"/>
              <a:t>γ</a:t>
            </a:r>
            <a:endParaRPr lang="en-US" dirty="0"/>
          </a:p>
          <a:p>
            <a:pPr lvl="3"/>
            <a:r>
              <a:rPr lang="en-US" dirty="0"/>
              <a:t>Explains enhanced susceptibility to viral infections in men vs.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320370-1EDB-4744-A2AE-A69280715265}"/>
              </a:ext>
            </a:extLst>
          </p:cNvPr>
          <p:cNvSpPr txBox="1"/>
          <p:nvPr/>
        </p:nvSpPr>
        <p:spPr>
          <a:xfrm>
            <a:off x="6096000" y="6308209"/>
            <a:ext cx="548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Ruggieri et al, 2018. Frontiers in Immunology. 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13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841FD8-F99D-475B-BFC8-1E1E0AC22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328612"/>
            <a:ext cx="3390900" cy="40100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C0B6F0-D892-4B7B-84E6-F2EBF8C79711}"/>
              </a:ext>
            </a:extLst>
          </p:cNvPr>
          <p:cNvSpPr txBox="1"/>
          <p:nvPr/>
        </p:nvSpPr>
        <p:spPr>
          <a:xfrm>
            <a:off x="10296873" y="6390139"/>
            <a:ext cx="181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i="0" dirty="0">
                <a:solidFill>
                  <a:srgbClr val="212121"/>
                </a:solidFill>
                <a:effectLst/>
                <a:latin typeface="BlinkMacSystemFont"/>
              </a:rPr>
              <a:t>Ruggieri A, et al. </a:t>
            </a:r>
            <a:r>
              <a:rPr lang="en-US" sz="800" dirty="0">
                <a:solidFill>
                  <a:srgbClr val="212121"/>
                </a:solidFill>
                <a:latin typeface="BlinkMacSystemFont"/>
              </a:rPr>
              <a:t>2018. </a:t>
            </a:r>
            <a:r>
              <a:rPr lang="en-US" sz="800" b="0" i="0" dirty="0">
                <a:solidFill>
                  <a:srgbClr val="212121"/>
                </a:solidFill>
                <a:effectLst/>
                <a:latin typeface="BlinkMacSystemFont"/>
              </a:rPr>
              <a:t>Front Immunol. </a:t>
            </a:r>
          </a:p>
          <a:p>
            <a:r>
              <a:rPr lang="en-US" sz="800" b="0" i="0" dirty="0">
                <a:solidFill>
                  <a:srgbClr val="212121"/>
                </a:solidFill>
                <a:effectLst/>
                <a:latin typeface="BlinkMacSystemFont"/>
              </a:rPr>
              <a:t>Nakagawa H, et al. 2009. Int J Cancer. </a:t>
            </a:r>
            <a:endParaRPr lang="en-US" sz="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DEAE7D-2028-4F77-A765-D93EB9164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9702" y="576982"/>
            <a:ext cx="6362226" cy="539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1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2284</Words>
  <Application>Microsoft Office PowerPoint</Application>
  <PresentationFormat>Widescreen</PresentationFormat>
  <Paragraphs>190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BlinkMacSystemFont</vt:lpstr>
      <vt:lpstr>Calibri</vt:lpstr>
      <vt:lpstr>Calibri Light</vt:lpstr>
      <vt:lpstr>Office Theme</vt:lpstr>
      <vt:lpstr>Phenotypic Gender differences in Hepatitis C</vt:lpstr>
      <vt:lpstr>Disclosures</vt:lpstr>
      <vt:lpstr>Outline</vt:lpstr>
      <vt:lpstr>Immune Function- Chromosomal Differences</vt:lpstr>
      <vt:lpstr>PowerPoint Presentation</vt:lpstr>
      <vt:lpstr>Sex Hormones- Estrogen</vt:lpstr>
      <vt:lpstr>Sex Hormones- Progesterone</vt:lpstr>
      <vt:lpstr>Sex Hormones- Androgens</vt:lpstr>
      <vt:lpstr>PowerPoint Presentation</vt:lpstr>
      <vt:lpstr>Immune Function- Phenotypic Differences</vt:lpstr>
      <vt:lpstr>Hepatitis C Transmission  Drug Injection &amp; Sexual Networks</vt:lpstr>
      <vt:lpstr>Spontaneous Clearance of HCV</vt:lpstr>
      <vt:lpstr>Liver Fibrosis and Cirrhosis</vt:lpstr>
      <vt:lpstr>Liver Fibrosis and Cirrhosis</vt:lpstr>
      <vt:lpstr>Hepatocellular Carcinoma</vt:lpstr>
      <vt:lpstr>Hepatocellular Carcinoma</vt:lpstr>
      <vt:lpstr>Hepatocellular carcinoma</vt:lpstr>
      <vt:lpstr>Questions or Comments?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Phenotypic Gender differences in Hepatitis C</dc:title>
  <dc:creator>ajnoska@outlook.com</dc:creator>
  <cp:lastModifiedBy>Noska, Amanda J</cp:lastModifiedBy>
  <cp:revision>3</cp:revision>
  <dcterms:created xsi:type="dcterms:W3CDTF">2022-04-03T21:31:45Z</dcterms:created>
  <dcterms:modified xsi:type="dcterms:W3CDTF">2022-04-05T14:28:28Z</dcterms:modified>
</cp:coreProperties>
</file>