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handoutMasterIdLst>
    <p:handoutMasterId r:id="rId38"/>
  </p:handoutMasterIdLst>
  <p:sldIdLst>
    <p:sldId id="256" r:id="rId5"/>
    <p:sldId id="275" r:id="rId6"/>
    <p:sldId id="270" r:id="rId7"/>
    <p:sldId id="288" r:id="rId8"/>
    <p:sldId id="276" r:id="rId9"/>
    <p:sldId id="292" r:id="rId10"/>
    <p:sldId id="262" r:id="rId11"/>
    <p:sldId id="291" r:id="rId12"/>
    <p:sldId id="259" r:id="rId13"/>
    <p:sldId id="263" r:id="rId14"/>
    <p:sldId id="261" r:id="rId15"/>
    <p:sldId id="265" r:id="rId16"/>
    <p:sldId id="260" r:id="rId17"/>
    <p:sldId id="264" r:id="rId18"/>
    <p:sldId id="296" r:id="rId19"/>
    <p:sldId id="295" r:id="rId20"/>
    <p:sldId id="274" r:id="rId21"/>
    <p:sldId id="298" r:id="rId22"/>
    <p:sldId id="304" r:id="rId23"/>
    <p:sldId id="281" r:id="rId24"/>
    <p:sldId id="297" r:id="rId25"/>
    <p:sldId id="300" r:id="rId26"/>
    <p:sldId id="305" r:id="rId27"/>
    <p:sldId id="301" r:id="rId28"/>
    <p:sldId id="302" r:id="rId29"/>
    <p:sldId id="303" r:id="rId30"/>
    <p:sldId id="306" r:id="rId31"/>
    <p:sldId id="286" r:id="rId32"/>
    <p:sldId id="309" r:id="rId33"/>
    <p:sldId id="310" r:id="rId34"/>
    <p:sldId id="308" r:id="rId35"/>
    <p:sldId id="307"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1"/>
    <p:restoredTop sz="91658" autoAdjust="0"/>
  </p:normalViewPr>
  <p:slideViewPr>
    <p:cSldViewPr snapToGrid="0" snapToObjects="1">
      <p:cViewPr varScale="1">
        <p:scale>
          <a:sx n="73" d="100"/>
          <a:sy n="73" d="100"/>
        </p:scale>
        <p:origin x="16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E2FAF-E0DD-45FF-B21B-90A11852B18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A837E62-C2ED-42B7-BCC3-066A4C7298BD}">
      <dgm:prSet phldrT="[Text]" custT="1"/>
      <dgm:spPr/>
      <dgm:t>
        <a:bodyPr/>
        <a:lstStyle/>
        <a:p>
          <a:r>
            <a:rPr lang="en-US" sz="2400" dirty="0"/>
            <a:t>Review key elements of adolescent brain development </a:t>
          </a:r>
        </a:p>
      </dgm:t>
    </dgm:pt>
    <dgm:pt modelId="{8CB0044D-89FB-4D33-A85E-B570C36862A1}" type="parTrans" cxnId="{55D08995-B3DE-48B1-951E-52485144ABE8}">
      <dgm:prSet/>
      <dgm:spPr/>
      <dgm:t>
        <a:bodyPr/>
        <a:lstStyle/>
        <a:p>
          <a:endParaRPr lang="en-US" sz="1600"/>
        </a:p>
      </dgm:t>
    </dgm:pt>
    <dgm:pt modelId="{9DDEF411-F562-4646-BC10-92B2DE9651F3}" type="sibTrans" cxnId="{55D08995-B3DE-48B1-951E-52485144ABE8}">
      <dgm:prSet/>
      <dgm:spPr/>
      <dgm:t>
        <a:bodyPr/>
        <a:lstStyle/>
        <a:p>
          <a:endParaRPr lang="en-US" sz="1600"/>
        </a:p>
      </dgm:t>
    </dgm:pt>
    <dgm:pt modelId="{75802D84-EB2F-4930-A09A-C47DFB4B02F1}">
      <dgm:prSet phldrT="[Text]" custT="1"/>
      <dgm:spPr/>
      <dgm:t>
        <a:bodyPr/>
        <a:lstStyle/>
        <a:p>
          <a:r>
            <a:rPr lang="en-US" sz="2400" dirty="0"/>
            <a:t>Substance Use vs Use Disorder</a:t>
          </a:r>
        </a:p>
      </dgm:t>
    </dgm:pt>
    <dgm:pt modelId="{21A148B1-1F63-441D-9F4F-0358C5CA6DAF}" type="parTrans" cxnId="{78C00BE8-4CC6-4C78-AAEA-77D44579283B}">
      <dgm:prSet/>
      <dgm:spPr/>
      <dgm:t>
        <a:bodyPr/>
        <a:lstStyle/>
        <a:p>
          <a:endParaRPr lang="en-US" sz="1600"/>
        </a:p>
      </dgm:t>
    </dgm:pt>
    <dgm:pt modelId="{CC7D7020-24A6-4D8E-80D1-3E8D76DFC2E3}" type="sibTrans" cxnId="{78C00BE8-4CC6-4C78-AAEA-77D44579283B}">
      <dgm:prSet/>
      <dgm:spPr/>
      <dgm:t>
        <a:bodyPr/>
        <a:lstStyle/>
        <a:p>
          <a:endParaRPr lang="en-US" sz="1600"/>
        </a:p>
      </dgm:t>
    </dgm:pt>
    <dgm:pt modelId="{A172DF32-A382-4CB6-A6D7-ABF63C4C01D4}">
      <dgm:prSet phldrT="[Text]" custT="1"/>
      <dgm:spPr/>
      <dgm:t>
        <a:bodyPr/>
        <a:lstStyle/>
        <a:p>
          <a:r>
            <a:rPr lang="en-US" sz="2400" dirty="0"/>
            <a:t>Apply the DSM 5 Criteria for adolescents</a:t>
          </a:r>
        </a:p>
      </dgm:t>
    </dgm:pt>
    <dgm:pt modelId="{D0019CC8-D643-4718-9C12-D1C3782B3F16}" type="parTrans" cxnId="{3B0E6DDF-1E0C-4CB6-A6AF-47E16083FC01}">
      <dgm:prSet/>
      <dgm:spPr/>
      <dgm:t>
        <a:bodyPr/>
        <a:lstStyle/>
        <a:p>
          <a:endParaRPr lang="en-US" sz="1600"/>
        </a:p>
      </dgm:t>
    </dgm:pt>
    <dgm:pt modelId="{C8EA760B-24FC-42C6-AACD-0ED9F1D29735}" type="sibTrans" cxnId="{3B0E6DDF-1E0C-4CB6-A6AF-47E16083FC01}">
      <dgm:prSet/>
      <dgm:spPr/>
      <dgm:t>
        <a:bodyPr/>
        <a:lstStyle/>
        <a:p>
          <a:endParaRPr lang="en-US" sz="1600"/>
        </a:p>
      </dgm:t>
    </dgm:pt>
    <dgm:pt modelId="{9C516A01-4A54-4473-83A8-B12EF34341B9}">
      <dgm:prSet phldrT="[Text]" custT="1"/>
      <dgm:spPr/>
      <dgm:t>
        <a:bodyPr/>
        <a:lstStyle/>
        <a:p>
          <a:r>
            <a:rPr lang="en-US" sz="2400" dirty="0"/>
            <a:t>Identify red flags / risk factors</a:t>
          </a:r>
        </a:p>
      </dgm:t>
    </dgm:pt>
    <dgm:pt modelId="{28A45091-32F9-4683-9743-B9C0489AEC98}" type="parTrans" cxnId="{1341D8AF-3595-4615-83C5-14D11A451403}">
      <dgm:prSet/>
      <dgm:spPr/>
      <dgm:t>
        <a:bodyPr/>
        <a:lstStyle/>
        <a:p>
          <a:endParaRPr lang="en-US" sz="1600"/>
        </a:p>
      </dgm:t>
    </dgm:pt>
    <dgm:pt modelId="{C35E2E89-B681-4794-9B51-CA5D46C79CCD}" type="sibTrans" cxnId="{1341D8AF-3595-4615-83C5-14D11A451403}">
      <dgm:prSet/>
      <dgm:spPr/>
      <dgm:t>
        <a:bodyPr/>
        <a:lstStyle/>
        <a:p>
          <a:endParaRPr lang="en-US" sz="1600"/>
        </a:p>
      </dgm:t>
    </dgm:pt>
    <dgm:pt modelId="{0C1A2E3F-68F0-44DA-B171-9236F2E602E7}" type="pres">
      <dgm:prSet presAssocID="{CB4E2FAF-E0DD-45FF-B21B-90A11852B18D}" presName="linear" presStyleCnt="0">
        <dgm:presLayoutVars>
          <dgm:dir/>
          <dgm:animLvl val="lvl"/>
          <dgm:resizeHandles val="exact"/>
        </dgm:presLayoutVars>
      </dgm:prSet>
      <dgm:spPr/>
    </dgm:pt>
    <dgm:pt modelId="{DC058882-C5FA-4046-A2B9-EA0CD825EF1B}" type="pres">
      <dgm:prSet presAssocID="{1A837E62-C2ED-42B7-BCC3-066A4C7298BD}" presName="parentLin" presStyleCnt="0"/>
      <dgm:spPr/>
    </dgm:pt>
    <dgm:pt modelId="{619C7D1D-A81D-4E36-80DF-D8AB54B25644}" type="pres">
      <dgm:prSet presAssocID="{1A837E62-C2ED-42B7-BCC3-066A4C7298BD}" presName="parentLeftMargin" presStyleLbl="node1" presStyleIdx="0" presStyleCnt="4"/>
      <dgm:spPr/>
    </dgm:pt>
    <dgm:pt modelId="{E606393D-B692-49C0-A1A9-660136C0C3AE}" type="pres">
      <dgm:prSet presAssocID="{1A837E62-C2ED-42B7-BCC3-066A4C7298BD}" presName="parentText" presStyleLbl="node1" presStyleIdx="0" presStyleCnt="4">
        <dgm:presLayoutVars>
          <dgm:chMax val="0"/>
          <dgm:bulletEnabled val="1"/>
        </dgm:presLayoutVars>
      </dgm:prSet>
      <dgm:spPr/>
    </dgm:pt>
    <dgm:pt modelId="{F158B11B-3F86-49D8-8424-929321C7C80B}" type="pres">
      <dgm:prSet presAssocID="{1A837E62-C2ED-42B7-BCC3-066A4C7298BD}" presName="negativeSpace" presStyleCnt="0"/>
      <dgm:spPr/>
    </dgm:pt>
    <dgm:pt modelId="{16356E32-B3AF-46B1-A73A-47CB411F1064}" type="pres">
      <dgm:prSet presAssocID="{1A837E62-C2ED-42B7-BCC3-066A4C7298BD}" presName="childText" presStyleLbl="conFgAcc1" presStyleIdx="0" presStyleCnt="4">
        <dgm:presLayoutVars>
          <dgm:bulletEnabled val="1"/>
        </dgm:presLayoutVars>
      </dgm:prSet>
      <dgm:spPr/>
    </dgm:pt>
    <dgm:pt modelId="{27A51A0E-4085-4A70-8D67-378A72DA41E8}" type="pres">
      <dgm:prSet presAssocID="{9DDEF411-F562-4646-BC10-92B2DE9651F3}" presName="spaceBetweenRectangles" presStyleCnt="0"/>
      <dgm:spPr/>
    </dgm:pt>
    <dgm:pt modelId="{C988D00C-D196-46FA-B817-E8A27D9EEF23}" type="pres">
      <dgm:prSet presAssocID="{75802D84-EB2F-4930-A09A-C47DFB4B02F1}" presName="parentLin" presStyleCnt="0"/>
      <dgm:spPr/>
    </dgm:pt>
    <dgm:pt modelId="{F811DF72-7130-4CDD-9AEA-4A71F09FDC2A}" type="pres">
      <dgm:prSet presAssocID="{75802D84-EB2F-4930-A09A-C47DFB4B02F1}" presName="parentLeftMargin" presStyleLbl="node1" presStyleIdx="0" presStyleCnt="4"/>
      <dgm:spPr/>
    </dgm:pt>
    <dgm:pt modelId="{40782ED7-9042-4AF4-B445-A7E69BC17C7E}" type="pres">
      <dgm:prSet presAssocID="{75802D84-EB2F-4930-A09A-C47DFB4B02F1}" presName="parentText" presStyleLbl="node1" presStyleIdx="1" presStyleCnt="4">
        <dgm:presLayoutVars>
          <dgm:chMax val="0"/>
          <dgm:bulletEnabled val="1"/>
        </dgm:presLayoutVars>
      </dgm:prSet>
      <dgm:spPr/>
    </dgm:pt>
    <dgm:pt modelId="{1356AD98-1D7E-49CA-A63F-F42441C60A17}" type="pres">
      <dgm:prSet presAssocID="{75802D84-EB2F-4930-A09A-C47DFB4B02F1}" presName="negativeSpace" presStyleCnt="0"/>
      <dgm:spPr/>
    </dgm:pt>
    <dgm:pt modelId="{C77963A1-0FAB-48B2-B61A-085C8B5F6330}" type="pres">
      <dgm:prSet presAssocID="{75802D84-EB2F-4930-A09A-C47DFB4B02F1}" presName="childText" presStyleLbl="conFgAcc1" presStyleIdx="1" presStyleCnt="4">
        <dgm:presLayoutVars>
          <dgm:bulletEnabled val="1"/>
        </dgm:presLayoutVars>
      </dgm:prSet>
      <dgm:spPr/>
    </dgm:pt>
    <dgm:pt modelId="{E09D1B0E-C76C-4B92-B4F4-329C9F2C7E38}" type="pres">
      <dgm:prSet presAssocID="{CC7D7020-24A6-4D8E-80D1-3E8D76DFC2E3}" presName="spaceBetweenRectangles" presStyleCnt="0"/>
      <dgm:spPr/>
    </dgm:pt>
    <dgm:pt modelId="{9611A5C8-5A76-47D1-B1A4-AFC2565FE4FC}" type="pres">
      <dgm:prSet presAssocID="{A172DF32-A382-4CB6-A6D7-ABF63C4C01D4}" presName="parentLin" presStyleCnt="0"/>
      <dgm:spPr/>
    </dgm:pt>
    <dgm:pt modelId="{2A66569B-54BF-4F87-9C74-56686EE25748}" type="pres">
      <dgm:prSet presAssocID="{A172DF32-A382-4CB6-A6D7-ABF63C4C01D4}" presName="parentLeftMargin" presStyleLbl="node1" presStyleIdx="1" presStyleCnt="4"/>
      <dgm:spPr/>
    </dgm:pt>
    <dgm:pt modelId="{44A9CBE4-922A-48C5-8661-168E08B80AC0}" type="pres">
      <dgm:prSet presAssocID="{A172DF32-A382-4CB6-A6D7-ABF63C4C01D4}" presName="parentText" presStyleLbl="node1" presStyleIdx="2" presStyleCnt="4">
        <dgm:presLayoutVars>
          <dgm:chMax val="0"/>
          <dgm:bulletEnabled val="1"/>
        </dgm:presLayoutVars>
      </dgm:prSet>
      <dgm:spPr/>
    </dgm:pt>
    <dgm:pt modelId="{4484EDCC-4EAF-42BB-BA43-91BFACCD57A7}" type="pres">
      <dgm:prSet presAssocID="{A172DF32-A382-4CB6-A6D7-ABF63C4C01D4}" presName="negativeSpace" presStyleCnt="0"/>
      <dgm:spPr/>
    </dgm:pt>
    <dgm:pt modelId="{7921ACC9-005A-4922-84A1-5E481A8F7566}" type="pres">
      <dgm:prSet presAssocID="{A172DF32-A382-4CB6-A6D7-ABF63C4C01D4}" presName="childText" presStyleLbl="conFgAcc1" presStyleIdx="2" presStyleCnt="4">
        <dgm:presLayoutVars>
          <dgm:bulletEnabled val="1"/>
        </dgm:presLayoutVars>
      </dgm:prSet>
      <dgm:spPr/>
    </dgm:pt>
    <dgm:pt modelId="{5F569A12-73F8-4226-8D7A-11CC705DBE7D}" type="pres">
      <dgm:prSet presAssocID="{C8EA760B-24FC-42C6-AACD-0ED9F1D29735}" presName="spaceBetweenRectangles" presStyleCnt="0"/>
      <dgm:spPr/>
    </dgm:pt>
    <dgm:pt modelId="{6166C1F1-19DD-4A62-99CC-AD34F6A835BC}" type="pres">
      <dgm:prSet presAssocID="{9C516A01-4A54-4473-83A8-B12EF34341B9}" presName="parentLin" presStyleCnt="0"/>
      <dgm:spPr/>
    </dgm:pt>
    <dgm:pt modelId="{76BE6330-E466-499C-9304-CE043BA39C21}" type="pres">
      <dgm:prSet presAssocID="{9C516A01-4A54-4473-83A8-B12EF34341B9}" presName="parentLeftMargin" presStyleLbl="node1" presStyleIdx="2" presStyleCnt="4"/>
      <dgm:spPr/>
    </dgm:pt>
    <dgm:pt modelId="{1219FBC1-F729-4A57-977D-0F670957DC03}" type="pres">
      <dgm:prSet presAssocID="{9C516A01-4A54-4473-83A8-B12EF34341B9}" presName="parentText" presStyleLbl="node1" presStyleIdx="3" presStyleCnt="4">
        <dgm:presLayoutVars>
          <dgm:chMax val="0"/>
          <dgm:bulletEnabled val="1"/>
        </dgm:presLayoutVars>
      </dgm:prSet>
      <dgm:spPr/>
    </dgm:pt>
    <dgm:pt modelId="{481591D1-DEB2-4ABF-A3E6-CAFB8AB25858}" type="pres">
      <dgm:prSet presAssocID="{9C516A01-4A54-4473-83A8-B12EF34341B9}" presName="negativeSpace" presStyleCnt="0"/>
      <dgm:spPr/>
    </dgm:pt>
    <dgm:pt modelId="{B64D4581-B431-4F4C-B599-356E4AA88765}" type="pres">
      <dgm:prSet presAssocID="{9C516A01-4A54-4473-83A8-B12EF34341B9}" presName="childText" presStyleLbl="conFgAcc1" presStyleIdx="3" presStyleCnt="4">
        <dgm:presLayoutVars>
          <dgm:bulletEnabled val="1"/>
        </dgm:presLayoutVars>
      </dgm:prSet>
      <dgm:spPr/>
    </dgm:pt>
  </dgm:ptLst>
  <dgm:cxnLst>
    <dgm:cxn modelId="{2AD4CB0E-3E05-4527-9AD4-79F57AC77E5D}" type="presOf" srcId="{A172DF32-A382-4CB6-A6D7-ABF63C4C01D4}" destId="{2A66569B-54BF-4F87-9C74-56686EE25748}" srcOrd="0" destOrd="0" presId="urn:microsoft.com/office/officeart/2005/8/layout/list1"/>
    <dgm:cxn modelId="{32018652-F68D-41A7-8657-C92311383935}" type="presOf" srcId="{75802D84-EB2F-4930-A09A-C47DFB4B02F1}" destId="{40782ED7-9042-4AF4-B445-A7E69BC17C7E}" srcOrd="1" destOrd="0" presId="urn:microsoft.com/office/officeart/2005/8/layout/list1"/>
    <dgm:cxn modelId="{7C45457F-4D46-4923-9FE5-1EA37FB060DB}" type="presOf" srcId="{75802D84-EB2F-4930-A09A-C47DFB4B02F1}" destId="{F811DF72-7130-4CDD-9AEA-4A71F09FDC2A}" srcOrd="0" destOrd="0" presId="urn:microsoft.com/office/officeart/2005/8/layout/list1"/>
    <dgm:cxn modelId="{55D08995-B3DE-48B1-951E-52485144ABE8}" srcId="{CB4E2FAF-E0DD-45FF-B21B-90A11852B18D}" destId="{1A837E62-C2ED-42B7-BCC3-066A4C7298BD}" srcOrd="0" destOrd="0" parTransId="{8CB0044D-89FB-4D33-A85E-B570C36862A1}" sibTransId="{9DDEF411-F562-4646-BC10-92B2DE9651F3}"/>
    <dgm:cxn modelId="{652D8E9E-2D11-457D-BE43-F1F142EE4F5C}" type="presOf" srcId="{1A837E62-C2ED-42B7-BCC3-066A4C7298BD}" destId="{619C7D1D-A81D-4E36-80DF-D8AB54B25644}" srcOrd="0" destOrd="0" presId="urn:microsoft.com/office/officeart/2005/8/layout/list1"/>
    <dgm:cxn modelId="{6387F9A5-8930-4BA2-96FA-20099AED349E}" type="presOf" srcId="{1A837E62-C2ED-42B7-BCC3-066A4C7298BD}" destId="{E606393D-B692-49C0-A1A9-660136C0C3AE}" srcOrd="1" destOrd="0" presId="urn:microsoft.com/office/officeart/2005/8/layout/list1"/>
    <dgm:cxn modelId="{1341D8AF-3595-4615-83C5-14D11A451403}" srcId="{CB4E2FAF-E0DD-45FF-B21B-90A11852B18D}" destId="{9C516A01-4A54-4473-83A8-B12EF34341B9}" srcOrd="3" destOrd="0" parTransId="{28A45091-32F9-4683-9743-B9C0489AEC98}" sibTransId="{C35E2E89-B681-4794-9B51-CA5D46C79CCD}"/>
    <dgm:cxn modelId="{86371FB9-92AF-41EC-8A77-C1C547656DAB}" type="presOf" srcId="{9C516A01-4A54-4473-83A8-B12EF34341B9}" destId="{76BE6330-E466-499C-9304-CE043BA39C21}" srcOrd="0" destOrd="0" presId="urn:microsoft.com/office/officeart/2005/8/layout/list1"/>
    <dgm:cxn modelId="{470110BC-AF2B-42DF-9F85-29D9D38032EB}" type="presOf" srcId="{CB4E2FAF-E0DD-45FF-B21B-90A11852B18D}" destId="{0C1A2E3F-68F0-44DA-B171-9236F2E602E7}" srcOrd="0" destOrd="0" presId="urn:microsoft.com/office/officeart/2005/8/layout/list1"/>
    <dgm:cxn modelId="{FB3942D1-A344-46C6-A2CB-B28D6D11E59A}" type="presOf" srcId="{9C516A01-4A54-4473-83A8-B12EF34341B9}" destId="{1219FBC1-F729-4A57-977D-0F670957DC03}" srcOrd="1" destOrd="0" presId="urn:microsoft.com/office/officeart/2005/8/layout/list1"/>
    <dgm:cxn modelId="{3B0E6DDF-1E0C-4CB6-A6AF-47E16083FC01}" srcId="{CB4E2FAF-E0DD-45FF-B21B-90A11852B18D}" destId="{A172DF32-A382-4CB6-A6D7-ABF63C4C01D4}" srcOrd="2" destOrd="0" parTransId="{D0019CC8-D643-4718-9C12-D1C3782B3F16}" sibTransId="{C8EA760B-24FC-42C6-AACD-0ED9F1D29735}"/>
    <dgm:cxn modelId="{F0C833E7-40EA-4B4C-B6DA-ED67705D2D75}" type="presOf" srcId="{A172DF32-A382-4CB6-A6D7-ABF63C4C01D4}" destId="{44A9CBE4-922A-48C5-8661-168E08B80AC0}" srcOrd="1" destOrd="0" presId="urn:microsoft.com/office/officeart/2005/8/layout/list1"/>
    <dgm:cxn modelId="{78C00BE8-4CC6-4C78-AAEA-77D44579283B}" srcId="{CB4E2FAF-E0DD-45FF-B21B-90A11852B18D}" destId="{75802D84-EB2F-4930-A09A-C47DFB4B02F1}" srcOrd="1" destOrd="0" parTransId="{21A148B1-1F63-441D-9F4F-0358C5CA6DAF}" sibTransId="{CC7D7020-24A6-4D8E-80D1-3E8D76DFC2E3}"/>
    <dgm:cxn modelId="{93769FDA-8C00-492C-A099-782D8D6FFF7B}" type="presParOf" srcId="{0C1A2E3F-68F0-44DA-B171-9236F2E602E7}" destId="{DC058882-C5FA-4046-A2B9-EA0CD825EF1B}" srcOrd="0" destOrd="0" presId="urn:microsoft.com/office/officeart/2005/8/layout/list1"/>
    <dgm:cxn modelId="{8E548E85-7E61-4703-902C-30B7D1687AD1}" type="presParOf" srcId="{DC058882-C5FA-4046-A2B9-EA0CD825EF1B}" destId="{619C7D1D-A81D-4E36-80DF-D8AB54B25644}" srcOrd="0" destOrd="0" presId="urn:microsoft.com/office/officeart/2005/8/layout/list1"/>
    <dgm:cxn modelId="{D6A68EF2-7459-4F8F-8C65-29805BE9DE75}" type="presParOf" srcId="{DC058882-C5FA-4046-A2B9-EA0CD825EF1B}" destId="{E606393D-B692-49C0-A1A9-660136C0C3AE}" srcOrd="1" destOrd="0" presId="urn:microsoft.com/office/officeart/2005/8/layout/list1"/>
    <dgm:cxn modelId="{343EED75-DFFF-432B-8D1F-ACDE5BEFADE6}" type="presParOf" srcId="{0C1A2E3F-68F0-44DA-B171-9236F2E602E7}" destId="{F158B11B-3F86-49D8-8424-929321C7C80B}" srcOrd="1" destOrd="0" presId="urn:microsoft.com/office/officeart/2005/8/layout/list1"/>
    <dgm:cxn modelId="{78CF6468-B2F8-4706-9F6A-9719D37C0FC8}" type="presParOf" srcId="{0C1A2E3F-68F0-44DA-B171-9236F2E602E7}" destId="{16356E32-B3AF-46B1-A73A-47CB411F1064}" srcOrd="2" destOrd="0" presId="urn:microsoft.com/office/officeart/2005/8/layout/list1"/>
    <dgm:cxn modelId="{BAD6EBA7-CDD0-42AE-BA2C-0D7D7330F2F6}" type="presParOf" srcId="{0C1A2E3F-68F0-44DA-B171-9236F2E602E7}" destId="{27A51A0E-4085-4A70-8D67-378A72DA41E8}" srcOrd="3" destOrd="0" presId="urn:microsoft.com/office/officeart/2005/8/layout/list1"/>
    <dgm:cxn modelId="{6D30D353-1661-4B06-9760-888F3660A114}" type="presParOf" srcId="{0C1A2E3F-68F0-44DA-B171-9236F2E602E7}" destId="{C988D00C-D196-46FA-B817-E8A27D9EEF23}" srcOrd="4" destOrd="0" presId="urn:microsoft.com/office/officeart/2005/8/layout/list1"/>
    <dgm:cxn modelId="{9247F742-1657-4381-90DC-B93D25C52017}" type="presParOf" srcId="{C988D00C-D196-46FA-B817-E8A27D9EEF23}" destId="{F811DF72-7130-4CDD-9AEA-4A71F09FDC2A}" srcOrd="0" destOrd="0" presId="urn:microsoft.com/office/officeart/2005/8/layout/list1"/>
    <dgm:cxn modelId="{81025603-133A-42DE-9FEC-07477DA2BDF8}" type="presParOf" srcId="{C988D00C-D196-46FA-B817-E8A27D9EEF23}" destId="{40782ED7-9042-4AF4-B445-A7E69BC17C7E}" srcOrd="1" destOrd="0" presId="urn:microsoft.com/office/officeart/2005/8/layout/list1"/>
    <dgm:cxn modelId="{FEB11584-BF92-46E2-9977-DBBF55EF2E5A}" type="presParOf" srcId="{0C1A2E3F-68F0-44DA-B171-9236F2E602E7}" destId="{1356AD98-1D7E-49CA-A63F-F42441C60A17}" srcOrd="5" destOrd="0" presId="urn:microsoft.com/office/officeart/2005/8/layout/list1"/>
    <dgm:cxn modelId="{5698CE62-776C-4E94-B765-52E6E868E05A}" type="presParOf" srcId="{0C1A2E3F-68F0-44DA-B171-9236F2E602E7}" destId="{C77963A1-0FAB-48B2-B61A-085C8B5F6330}" srcOrd="6" destOrd="0" presId="urn:microsoft.com/office/officeart/2005/8/layout/list1"/>
    <dgm:cxn modelId="{1D621F47-EF2E-486E-B93A-7873780DDEEC}" type="presParOf" srcId="{0C1A2E3F-68F0-44DA-B171-9236F2E602E7}" destId="{E09D1B0E-C76C-4B92-B4F4-329C9F2C7E38}" srcOrd="7" destOrd="0" presId="urn:microsoft.com/office/officeart/2005/8/layout/list1"/>
    <dgm:cxn modelId="{5FABB3FB-5F83-4E95-A866-6D1C81CE0553}" type="presParOf" srcId="{0C1A2E3F-68F0-44DA-B171-9236F2E602E7}" destId="{9611A5C8-5A76-47D1-B1A4-AFC2565FE4FC}" srcOrd="8" destOrd="0" presId="urn:microsoft.com/office/officeart/2005/8/layout/list1"/>
    <dgm:cxn modelId="{E8C5FC47-C7E5-4D22-A409-A730C22316F8}" type="presParOf" srcId="{9611A5C8-5A76-47D1-B1A4-AFC2565FE4FC}" destId="{2A66569B-54BF-4F87-9C74-56686EE25748}" srcOrd="0" destOrd="0" presId="urn:microsoft.com/office/officeart/2005/8/layout/list1"/>
    <dgm:cxn modelId="{F3BCFE02-BB16-4BD4-A0E5-D3793E7BB712}" type="presParOf" srcId="{9611A5C8-5A76-47D1-B1A4-AFC2565FE4FC}" destId="{44A9CBE4-922A-48C5-8661-168E08B80AC0}" srcOrd="1" destOrd="0" presId="urn:microsoft.com/office/officeart/2005/8/layout/list1"/>
    <dgm:cxn modelId="{CBAE2CAB-C974-44D5-A431-5017F177775A}" type="presParOf" srcId="{0C1A2E3F-68F0-44DA-B171-9236F2E602E7}" destId="{4484EDCC-4EAF-42BB-BA43-91BFACCD57A7}" srcOrd="9" destOrd="0" presId="urn:microsoft.com/office/officeart/2005/8/layout/list1"/>
    <dgm:cxn modelId="{DFD0DE5E-EBD5-458C-BB7F-DE757FACDDE6}" type="presParOf" srcId="{0C1A2E3F-68F0-44DA-B171-9236F2E602E7}" destId="{7921ACC9-005A-4922-84A1-5E481A8F7566}" srcOrd="10" destOrd="0" presId="urn:microsoft.com/office/officeart/2005/8/layout/list1"/>
    <dgm:cxn modelId="{33FFF01C-2773-45AA-AB8C-77BDDE37FB97}" type="presParOf" srcId="{0C1A2E3F-68F0-44DA-B171-9236F2E602E7}" destId="{5F569A12-73F8-4226-8D7A-11CC705DBE7D}" srcOrd="11" destOrd="0" presId="urn:microsoft.com/office/officeart/2005/8/layout/list1"/>
    <dgm:cxn modelId="{74B5D223-BFB0-4FEE-AF16-8B5BAA695D0B}" type="presParOf" srcId="{0C1A2E3F-68F0-44DA-B171-9236F2E602E7}" destId="{6166C1F1-19DD-4A62-99CC-AD34F6A835BC}" srcOrd="12" destOrd="0" presId="urn:microsoft.com/office/officeart/2005/8/layout/list1"/>
    <dgm:cxn modelId="{631F74D0-175D-4FA7-A608-DD16DFDEE6E3}" type="presParOf" srcId="{6166C1F1-19DD-4A62-99CC-AD34F6A835BC}" destId="{76BE6330-E466-499C-9304-CE043BA39C21}" srcOrd="0" destOrd="0" presId="urn:microsoft.com/office/officeart/2005/8/layout/list1"/>
    <dgm:cxn modelId="{37F0793B-C52D-401A-AA72-008FCAFED954}" type="presParOf" srcId="{6166C1F1-19DD-4A62-99CC-AD34F6A835BC}" destId="{1219FBC1-F729-4A57-977D-0F670957DC03}" srcOrd="1" destOrd="0" presId="urn:microsoft.com/office/officeart/2005/8/layout/list1"/>
    <dgm:cxn modelId="{8D96587A-EF5C-4960-9FB3-1AF8245D4E66}" type="presParOf" srcId="{0C1A2E3F-68F0-44DA-B171-9236F2E602E7}" destId="{481591D1-DEB2-4ABF-A3E6-CAFB8AB25858}" srcOrd="13" destOrd="0" presId="urn:microsoft.com/office/officeart/2005/8/layout/list1"/>
    <dgm:cxn modelId="{43A4F7E9-760B-496D-AA07-07514693B593}" type="presParOf" srcId="{0C1A2E3F-68F0-44DA-B171-9236F2E602E7}" destId="{B64D4581-B431-4F4C-B599-356E4AA8876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E1216-73B0-4CEE-9C63-74D72B226355}" type="doc">
      <dgm:prSet loTypeId="urn:microsoft.com/office/officeart/2008/layout/AlternatingHexagons" loCatId="list" qsTypeId="urn:microsoft.com/office/officeart/2005/8/quickstyle/simple2" qsCatId="simple" csTypeId="urn:microsoft.com/office/officeart/2005/8/colors/colorful1" csCatId="colorful" phldr="1"/>
      <dgm:spPr/>
      <dgm:t>
        <a:bodyPr/>
        <a:lstStyle/>
        <a:p>
          <a:endParaRPr lang="en-US"/>
        </a:p>
      </dgm:t>
    </dgm:pt>
    <dgm:pt modelId="{13C5B9F7-D9FE-4D15-BE7B-5D02DB5703C7}">
      <dgm:prSet phldrT="[Text]" custT="1"/>
      <dgm:spPr/>
      <dgm:t>
        <a:bodyPr/>
        <a:lstStyle/>
        <a:p>
          <a:r>
            <a:rPr lang="en-US" sz="1600" dirty="0"/>
            <a:t>Any drug use in teens is risky! Right?</a:t>
          </a:r>
        </a:p>
      </dgm:t>
    </dgm:pt>
    <dgm:pt modelId="{257E6302-5621-4908-8395-511E3464092D}" type="parTrans" cxnId="{2140A0C0-57AD-4E20-8ED2-38D13E111BD2}">
      <dgm:prSet/>
      <dgm:spPr/>
      <dgm:t>
        <a:bodyPr/>
        <a:lstStyle/>
        <a:p>
          <a:endParaRPr lang="en-US" sz="1600"/>
        </a:p>
      </dgm:t>
    </dgm:pt>
    <dgm:pt modelId="{7DDB6169-E09E-4414-A7D6-326337359843}" type="sibTrans" cxnId="{2140A0C0-57AD-4E20-8ED2-38D13E111BD2}">
      <dgm:prSet custT="1"/>
      <dgm:spPr/>
      <dgm:t>
        <a:bodyPr/>
        <a:lstStyle/>
        <a:p>
          <a:endParaRPr lang="en-US" sz="1600"/>
        </a:p>
      </dgm:t>
    </dgm:pt>
    <dgm:pt modelId="{3AABBC68-60EF-48EA-8463-484F037AC8EF}">
      <dgm:prSet custT="1"/>
      <dgm:spPr/>
      <dgm:t>
        <a:bodyPr/>
        <a:lstStyle/>
        <a:p>
          <a:r>
            <a:rPr lang="en-US" sz="1600" dirty="0"/>
            <a:t>It’s an opioid epidemic! We must do something!</a:t>
          </a:r>
        </a:p>
      </dgm:t>
    </dgm:pt>
    <dgm:pt modelId="{E151F6F7-804F-4B53-80A6-304FDA6BA1D9}" type="parTrans" cxnId="{9DB1645E-8772-4FE0-B5DF-B5B18B85D304}">
      <dgm:prSet/>
      <dgm:spPr/>
      <dgm:t>
        <a:bodyPr/>
        <a:lstStyle/>
        <a:p>
          <a:endParaRPr lang="en-US" sz="1600"/>
        </a:p>
      </dgm:t>
    </dgm:pt>
    <dgm:pt modelId="{B2573D28-430C-4E9A-B4EA-0F4C6EA06E8C}" type="sibTrans" cxnId="{9DB1645E-8772-4FE0-B5DF-B5B18B85D304}">
      <dgm:prSet custT="1"/>
      <dgm:spPr/>
      <dgm:t>
        <a:bodyPr/>
        <a:lstStyle/>
        <a:p>
          <a:endParaRPr lang="en-US" sz="1600"/>
        </a:p>
      </dgm:t>
    </dgm:pt>
    <dgm:pt modelId="{0D523183-7273-45B4-AF8F-8852368051E6}">
      <dgm:prSet custT="1"/>
      <dgm:spPr/>
      <dgm:t>
        <a:bodyPr/>
        <a:lstStyle/>
        <a:p>
          <a:r>
            <a:rPr lang="en-US" sz="1600" dirty="0"/>
            <a:t>Family is really concerned</a:t>
          </a:r>
        </a:p>
      </dgm:t>
    </dgm:pt>
    <dgm:pt modelId="{19738841-5305-4FEE-ACD8-49593DF6A7E7}" type="parTrans" cxnId="{B38ABEDF-B3BF-4264-B7DD-862FB2B6E1BF}">
      <dgm:prSet/>
      <dgm:spPr/>
      <dgm:t>
        <a:bodyPr/>
        <a:lstStyle/>
        <a:p>
          <a:endParaRPr lang="en-US" sz="1600"/>
        </a:p>
      </dgm:t>
    </dgm:pt>
    <dgm:pt modelId="{7DEED060-9801-47DC-8754-AE86B6971A0A}" type="sibTrans" cxnId="{B38ABEDF-B3BF-4264-B7DD-862FB2B6E1BF}">
      <dgm:prSet custT="1"/>
      <dgm:spPr/>
      <dgm:t>
        <a:bodyPr/>
        <a:lstStyle/>
        <a:p>
          <a:endParaRPr lang="en-US" sz="1600"/>
        </a:p>
      </dgm:t>
    </dgm:pt>
    <dgm:pt modelId="{AF85AF77-9C3F-40FD-9E4A-90041A5DC49C}">
      <dgm:prSet phldrT="[Text]" custT="1"/>
      <dgm:spPr/>
      <dgm:t>
        <a:bodyPr/>
        <a:lstStyle/>
        <a:p>
          <a:r>
            <a:rPr lang="en-US" sz="1600" dirty="0"/>
            <a:t>Experimentation or Use Disorder?</a:t>
          </a:r>
        </a:p>
      </dgm:t>
    </dgm:pt>
    <dgm:pt modelId="{CB571327-3665-4CA3-9AEC-2B764C2DB248}" type="parTrans" cxnId="{A6ABAD9F-F726-416A-846C-9470E838C7AB}">
      <dgm:prSet/>
      <dgm:spPr/>
      <dgm:t>
        <a:bodyPr/>
        <a:lstStyle/>
        <a:p>
          <a:endParaRPr lang="en-US" sz="1600"/>
        </a:p>
      </dgm:t>
    </dgm:pt>
    <dgm:pt modelId="{85774791-661D-450F-B6CF-07F3D43319A9}" type="sibTrans" cxnId="{A6ABAD9F-F726-416A-846C-9470E838C7AB}">
      <dgm:prSet custT="1"/>
      <dgm:spPr/>
      <dgm:t>
        <a:bodyPr/>
        <a:lstStyle/>
        <a:p>
          <a:endParaRPr lang="en-US" sz="1600"/>
        </a:p>
      </dgm:t>
    </dgm:pt>
    <dgm:pt modelId="{A5750124-0789-4110-B308-3D9DF600C6E3}" type="pres">
      <dgm:prSet presAssocID="{F8DE1216-73B0-4CEE-9C63-74D72B226355}" presName="Name0" presStyleCnt="0">
        <dgm:presLayoutVars>
          <dgm:chMax/>
          <dgm:chPref/>
          <dgm:dir/>
          <dgm:animLvl val="lvl"/>
        </dgm:presLayoutVars>
      </dgm:prSet>
      <dgm:spPr/>
    </dgm:pt>
    <dgm:pt modelId="{F50B0EE3-CDDE-436A-90D1-42DA4DDDBB37}" type="pres">
      <dgm:prSet presAssocID="{13C5B9F7-D9FE-4D15-BE7B-5D02DB5703C7}" presName="composite" presStyleCnt="0"/>
      <dgm:spPr/>
    </dgm:pt>
    <dgm:pt modelId="{6DC7D470-C092-4BF4-8FFA-B391D862517F}" type="pres">
      <dgm:prSet presAssocID="{13C5B9F7-D9FE-4D15-BE7B-5D02DB5703C7}" presName="Parent1" presStyleLbl="node1" presStyleIdx="0" presStyleCnt="8">
        <dgm:presLayoutVars>
          <dgm:chMax val="1"/>
          <dgm:chPref val="1"/>
          <dgm:bulletEnabled val="1"/>
        </dgm:presLayoutVars>
      </dgm:prSet>
      <dgm:spPr/>
    </dgm:pt>
    <dgm:pt modelId="{B63228DF-FD78-43B9-94D4-48010D18F84C}" type="pres">
      <dgm:prSet presAssocID="{13C5B9F7-D9FE-4D15-BE7B-5D02DB5703C7}" presName="Childtext1" presStyleLbl="revTx" presStyleIdx="0" presStyleCnt="4">
        <dgm:presLayoutVars>
          <dgm:chMax val="0"/>
          <dgm:chPref val="0"/>
          <dgm:bulletEnabled val="1"/>
        </dgm:presLayoutVars>
      </dgm:prSet>
      <dgm:spPr/>
    </dgm:pt>
    <dgm:pt modelId="{29487731-6B71-4EC2-808A-6608FE608238}" type="pres">
      <dgm:prSet presAssocID="{13C5B9F7-D9FE-4D15-BE7B-5D02DB5703C7}" presName="BalanceSpacing" presStyleCnt="0"/>
      <dgm:spPr/>
    </dgm:pt>
    <dgm:pt modelId="{4143B100-DBC1-4497-8BEC-0F28DDCD21CD}" type="pres">
      <dgm:prSet presAssocID="{13C5B9F7-D9FE-4D15-BE7B-5D02DB5703C7}" presName="BalanceSpacing1" presStyleCnt="0"/>
      <dgm:spPr/>
    </dgm:pt>
    <dgm:pt modelId="{E6875994-F317-43CF-B3D6-6827A0BCF454}" type="pres">
      <dgm:prSet presAssocID="{7DDB6169-E09E-4414-A7D6-326337359843}" presName="Accent1Text" presStyleLbl="node1" presStyleIdx="1" presStyleCnt="8"/>
      <dgm:spPr/>
    </dgm:pt>
    <dgm:pt modelId="{0D5E65A6-D06D-43E7-B3C4-81520EDB7373}" type="pres">
      <dgm:prSet presAssocID="{7DDB6169-E09E-4414-A7D6-326337359843}" presName="spaceBetweenRectangles" presStyleCnt="0"/>
      <dgm:spPr/>
    </dgm:pt>
    <dgm:pt modelId="{8DEF7CFB-ADE3-43D5-BDCF-DE5D257438F2}" type="pres">
      <dgm:prSet presAssocID="{AF85AF77-9C3F-40FD-9E4A-90041A5DC49C}" presName="composite" presStyleCnt="0"/>
      <dgm:spPr/>
    </dgm:pt>
    <dgm:pt modelId="{C5050E23-330C-4E14-9A80-B90A1C6A38FC}" type="pres">
      <dgm:prSet presAssocID="{AF85AF77-9C3F-40FD-9E4A-90041A5DC49C}" presName="Parent1" presStyleLbl="node1" presStyleIdx="2" presStyleCnt="8">
        <dgm:presLayoutVars>
          <dgm:chMax val="1"/>
          <dgm:chPref val="1"/>
          <dgm:bulletEnabled val="1"/>
        </dgm:presLayoutVars>
      </dgm:prSet>
      <dgm:spPr/>
    </dgm:pt>
    <dgm:pt modelId="{B2F3A4D0-8796-45F6-AA6B-58FEAC768A4E}" type="pres">
      <dgm:prSet presAssocID="{AF85AF77-9C3F-40FD-9E4A-90041A5DC49C}" presName="Childtext1" presStyleLbl="revTx" presStyleIdx="1" presStyleCnt="4">
        <dgm:presLayoutVars>
          <dgm:chMax val="0"/>
          <dgm:chPref val="0"/>
          <dgm:bulletEnabled val="1"/>
        </dgm:presLayoutVars>
      </dgm:prSet>
      <dgm:spPr/>
    </dgm:pt>
    <dgm:pt modelId="{D31EA534-86DB-42C1-8FB1-151069F35428}" type="pres">
      <dgm:prSet presAssocID="{AF85AF77-9C3F-40FD-9E4A-90041A5DC49C}" presName="BalanceSpacing" presStyleCnt="0"/>
      <dgm:spPr/>
    </dgm:pt>
    <dgm:pt modelId="{F8A04F84-250C-4ECF-8757-94671ED00408}" type="pres">
      <dgm:prSet presAssocID="{AF85AF77-9C3F-40FD-9E4A-90041A5DC49C}" presName="BalanceSpacing1" presStyleCnt="0"/>
      <dgm:spPr/>
    </dgm:pt>
    <dgm:pt modelId="{68C83E77-A36D-450A-85F2-7FDB3797E51D}" type="pres">
      <dgm:prSet presAssocID="{85774791-661D-450F-B6CF-07F3D43319A9}" presName="Accent1Text" presStyleLbl="node1" presStyleIdx="3" presStyleCnt="8"/>
      <dgm:spPr/>
    </dgm:pt>
    <dgm:pt modelId="{B7E1E510-64C4-463B-8DF6-D58D60E06F6E}" type="pres">
      <dgm:prSet presAssocID="{85774791-661D-450F-B6CF-07F3D43319A9}" presName="spaceBetweenRectangles" presStyleCnt="0"/>
      <dgm:spPr/>
    </dgm:pt>
    <dgm:pt modelId="{257A1A4F-8F9F-4D5C-A8E4-331D7360CC8C}" type="pres">
      <dgm:prSet presAssocID="{3AABBC68-60EF-48EA-8463-484F037AC8EF}" presName="composite" presStyleCnt="0"/>
      <dgm:spPr/>
    </dgm:pt>
    <dgm:pt modelId="{F6FD81AC-32C9-43A2-B1EE-8B611E5DC6D2}" type="pres">
      <dgm:prSet presAssocID="{3AABBC68-60EF-48EA-8463-484F037AC8EF}" presName="Parent1" presStyleLbl="node1" presStyleIdx="4" presStyleCnt="8">
        <dgm:presLayoutVars>
          <dgm:chMax val="1"/>
          <dgm:chPref val="1"/>
          <dgm:bulletEnabled val="1"/>
        </dgm:presLayoutVars>
      </dgm:prSet>
      <dgm:spPr/>
    </dgm:pt>
    <dgm:pt modelId="{D05F9321-6C11-40C1-9E1C-EC08179F54E3}" type="pres">
      <dgm:prSet presAssocID="{3AABBC68-60EF-48EA-8463-484F037AC8EF}" presName="Childtext1" presStyleLbl="revTx" presStyleIdx="2" presStyleCnt="4">
        <dgm:presLayoutVars>
          <dgm:chMax val="0"/>
          <dgm:chPref val="0"/>
          <dgm:bulletEnabled val="1"/>
        </dgm:presLayoutVars>
      </dgm:prSet>
      <dgm:spPr/>
    </dgm:pt>
    <dgm:pt modelId="{D100AE13-5336-40DF-8F2E-68B088110B61}" type="pres">
      <dgm:prSet presAssocID="{3AABBC68-60EF-48EA-8463-484F037AC8EF}" presName="BalanceSpacing" presStyleCnt="0"/>
      <dgm:spPr/>
    </dgm:pt>
    <dgm:pt modelId="{0CC36D5D-E3C5-46AB-986A-F387F77725F8}" type="pres">
      <dgm:prSet presAssocID="{3AABBC68-60EF-48EA-8463-484F037AC8EF}" presName="BalanceSpacing1" presStyleCnt="0"/>
      <dgm:spPr/>
    </dgm:pt>
    <dgm:pt modelId="{FA1D30D5-00D4-49C8-B611-AB398D01FD5D}" type="pres">
      <dgm:prSet presAssocID="{B2573D28-430C-4E9A-B4EA-0F4C6EA06E8C}" presName="Accent1Text" presStyleLbl="node1" presStyleIdx="5" presStyleCnt="8"/>
      <dgm:spPr/>
    </dgm:pt>
    <dgm:pt modelId="{32725593-2258-46C5-BDBE-24386AC4D1B1}" type="pres">
      <dgm:prSet presAssocID="{B2573D28-430C-4E9A-B4EA-0F4C6EA06E8C}" presName="spaceBetweenRectangles" presStyleCnt="0"/>
      <dgm:spPr/>
    </dgm:pt>
    <dgm:pt modelId="{9892C0A5-59AC-4458-9708-C9A1E96AB264}" type="pres">
      <dgm:prSet presAssocID="{0D523183-7273-45B4-AF8F-8852368051E6}" presName="composite" presStyleCnt="0"/>
      <dgm:spPr/>
    </dgm:pt>
    <dgm:pt modelId="{7CA3A41E-85BE-482C-B5A1-670B930509EA}" type="pres">
      <dgm:prSet presAssocID="{0D523183-7273-45B4-AF8F-8852368051E6}" presName="Parent1" presStyleLbl="node1" presStyleIdx="6" presStyleCnt="8">
        <dgm:presLayoutVars>
          <dgm:chMax val="1"/>
          <dgm:chPref val="1"/>
          <dgm:bulletEnabled val="1"/>
        </dgm:presLayoutVars>
      </dgm:prSet>
      <dgm:spPr/>
    </dgm:pt>
    <dgm:pt modelId="{B9541A3B-5D6C-4771-ACE2-4AA3F6B7B894}" type="pres">
      <dgm:prSet presAssocID="{0D523183-7273-45B4-AF8F-8852368051E6}" presName="Childtext1" presStyleLbl="revTx" presStyleIdx="3" presStyleCnt="4">
        <dgm:presLayoutVars>
          <dgm:chMax val="0"/>
          <dgm:chPref val="0"/>
          <dgm:bulletEnabled val="1"/>
        </dgm:presLayoutVars>
      </dgm:prSet>
      <dgm:spPr/>
    </dgm:pt>
    <dgm:pt modelId="{AFC9A8D9-5D11-4BA2-A3BB-515EC73E6AE9}" type="pres">
      <dgm:prSet presAssocID="{0D523183-7273-45B4-AF8F-8852368051E6}" presName="BalanceSpacing" presStyleCnt="0"/>
      <dgm:spPr/>
    </dgm:pt>
    <dgm:pt modelId="{0F98B761-F50E-4BF3-B75D-25C1A666B7E7}" type="pres">
      <dgm:prSet presAssocID="{0D523183-7273-45B4-AF8F-8852368051E6}" presName="BalanceSpacing1" presStyleCnt="0"/>
      <dgm:spPr/>
    </dgm:pt>
    <dgm:pt modelId="{706641DC-E1C9-46CD-A1F4-BC975EAE31C1}" type="pres">
      <dgm:prSet presAssocID="{7DEED060-9801-47DC-8754-AE86B6971A0A}" presName="Accent1Text" presStyleLbl="node1" presStyleIdx="7" presStyleCnt="8"/>
      <dgm:spPr/>
    </dgm:pt>
  </dgm:ptLst>
  <dgm:cxnLst>
    <dgm:cxn modelId="{8286361D-FB0C-40F4-B3F3-C4A032C4D19E}" type="presOf" srcId="{0D523183-7273-45B4-AF8F-8852368051E6}" destId="{7CA3A41E-85BE-482C-B5A1-670B930509EA}" srcOrd="0" destOrd="0" presId="urn:microsoft.com/office/officeart/2008/layout/AlternatingHexagons"/>
    <dgm:cxn modelId="{910F9520-ED9A-41FF-ABD8-9A3727561433}" type="presOf" srcId="{F8DE1216-73B0-4CEE-9C63-74D72B226355}" destId="{A5750124-0789-4110-B308-3D9DF600C6E3}" srcOrd="0" destOrd="0" presId="urn:microsoft.com/office/officeart/2008/layout/AlternatingHexagons"/>
    <dgm:cxn modelId="{9DB1645E-8772-4FE0-B5DF-B5B18B85D304}" srcId="{F8DE1216-73B0-4CEE-9C63-74D72B226355}" destId="{3AABBC68-60EF-48EA-8463-484F037AC8EF}" srcOrd="2" destOrd="0" parTransId="{E151F6F7-804F-4B53-80A6-304FDA6BA1D9}" sibTransId="{B2573D28-430C-4E9A-B4EA-0F4C6EA06E8C}"/>
    <dgm:cxn modelId="{E593F167-F4D7-46EF-BFA5-2E2C5106303C}" type="presOf" srcId="{7DDB6169-E09E-4414-A7D6-326337359843}" destId="{E6875994-F317-43CF-B3D6-6827A0BCF454}" srcOrd="0" destOrd="0" presId="urn:microsoft.com/office/officeart/2008/layout/AlternatingHexagons"/>
    <dgm:cxn modelId="{DB62C976-837A-4177-8122-D5E669F2E343}" type="presOf" srcId="{13C5B9F7-D9FE-4D15-BE7B-5D02DB5703C7}" destId="{6DC7D470-C092-4BF4-8FFA-B391D862517F}" srcOrd="0" destOrd="0" presId="urn:microsoft.com/office/officeart/2008/layout/AlternatingHexagons"/>
    <dgm:cxn modelId="{BF82F17D-3ADB-4AF5-8FED-5FCB13A34B3A}" type="presOf" srcId="{7DEED060-9801-47DC-8754-AE86B6971A0A}" destId="{706641DC-E1C9-46CD-A1F4-BC975EAE31C1}" srcOrd="0" destOrd="0" presId="urn:microsoft.com/office/officeart/2008/layout/AlternatingHexagons"/>
    <dgm:cxn modelId="{0527A27F-96EB-4351-BAC2-88ECED1EF6B4}" type="presOf" srcId="{AF85AF77-9C3F-40FD-9E4A-90041A5DC49C}" destId="{C5050E23-330C-4E14-9A80-B90A1C6A38FC}" srcOrd="0" destOrd="0" presId="urn:microsoft.com/office/officeart/2008/layout/AlternatingHexagons"/>
    <dgm:cxn modelId="{A6ABAD9F-F726-416A-846C-9470E838C7AB}" srcId="{F8DE1216-73B0-4CEE-9C63-74D72B226355}" destId="{AF85AF77-9C3F-40FD-9E4A-90041A5DC49C}" srcOrd="1" destOrd="0" parTransId="{CB571327-3665-4CA3-9AEC-2B764C2DB248}" sibTransId="{85774791-661D-450F-B6CF-07F3D43319A9}"/>
    <dgm:cxn modelId="{2140A0C0-57AD-4E20-8ED2-38D13E111BD2}" srcId="{F8DE1216-73B0-4CEE-9C63-74D72B226355}" destId="{13C5B9F7-D9FE-4D15-BE7B-5D02DB5703C7}" srcOrd="0" destOrd="0" parTransId="{257E6302-5621-4908-8395-511E3464092D}" sibTransId="{7DDB6169-E09E-4414-A7D6-326337359843}"/>
    <dgm:cxn modelId="{2E83A3CB-DAEF-42C0-98C8-44C6C036266A}" type="presOf" srcId="{B2573D28-430C-4E9A-B4EA-0F4C6EA06E8C}" destId="{FA1D30D5-00D4-49C8-B611-AB398D01FD5D}" srcOrd="0" destOrd="0" presId="urn:microsoft.com/office/officeart/2008/layout/AlternatingHexagons"/>
    <dgm:cxn modelId="{E8212FCC-73F0-4E8F-A26C-C30B2E74B863}" type="presOf" srcId="{85774791-661D-450F-B6CF-07F3D43319A9}" destId="{68C83E77-A36D-450A-85F2-7FDB3797E51D}" srcOrd="0" destOrd="0" presId="urn:microsoft.com/office/officeart/2008/layout/AlternatingHexagons"/>
    <dgm:cxn modelId="{1E25DDD5-0185-495F-8318-F31BCBFC4AC3}" type="presOf" srcId="{3AABBC68-60EF-48EA-8463-484F037AC8EF}" destId="{F6FD81AC-32C9-43A2-B1EE-8B611E5DC6D2}" srcOrd="0" destOrd="0" presId="urn:microsoft.com/office/officeart/2008/layout/AlternatingHexagons"/>
    <dgm:cxn modelId="{B38ABEDF-B3BF-4264-B7DD-862FB2B6E1BF}" srcId="{F8DE1216-73B0-4CEE-9C63-74D72B226355}" destId="{0D523183-7273-45B4-AF8F-8852368051E6}" srcOrd="3" destOrd="0" parTransId="{19738841-5305-4FEE-ACD8-49593DF6A7E7}" sibTransId="{7DEED060-9801-47DC-8754-AE86B6971A0A}"/>
    <dgm:cxn modelId="{3AC23E04-66E0-4239-862F-304E017DB9AD}" type="presParOf" srcId="{A5750124-0789-4110-B308-3D9DF600C6E3}" destId="{F50B0EE3-CDDE-436A-90D1-42DA4DDDBB37}" srcOrd="0" destOrd="0" presId="urn:microsoft.com/office/officeart/2008/layout/AlternatingHexagons"/>
    <dgm:cxn modelId="{23F4B4F8-8F7F-4F3E-BAFB-23BFD66266F6}" type="presParOf" srcId="{F50B0EE3-CDDE-436A-90D1-42DA4DDDBB37}" destId="{6DC7D470-C092-4BF4-8FFA-B391D862517F}" srcOrd="0" destOrd="0" presId="urn:microsoft.com/office/officeart/2008/layout/AlternatingHexagons"/>
    <dgm:cxn modelId="{8B0B55EC-6C65-4D93-BADD-FA7B892E00A8}" type="presParOf" srcId="{F50B0EE3-CDDE-436A-90D1-42DA4DDDBB37}" destId="{B63228DF-FD78-43B9-94D4-48010D18F84C}" srcOrd="1" destOrd="0" presId="urn:microsoft.com/office/officeart/2008/layout/AlternatingHexagons"/>
    <dgm:cxn modelId="{BCE528F8-D72D-4C78-AA78-5342D4019B2E}" type="presParOf" srcId="{F50B0EE3-CDDE-436A-90D1-42DA4DDDBB37}" destId="{29487731-6B71-4EC2-808A-6608FE608238}" srcOrd="2" destOrd="0" presId="urn:microsoft.com/office/officeart/2008/layout/AlternatingHexagons"/>
    <dgm:cxn modelId="{3E606966-5443-4418-AEFB-2A983C2BBE33}" type="presParOf" srcId="{F50B0EE3-CDDE-436A-90D1-42DA4DDDBB37}" destId="{4143B100-DBC1-4497-8BEC-0F28DDCD21CD}" srcOrd="3" destOrd="0" presId="urn:microsoft.com/office/officeart/2008/layout/AlternatingHexagons"/>
    <dgm:cxn modelId="{71BB44F3-DFB5-4FE8-B4A4-E9F1F262A1FD}" type="presParOf" srcId="{F50B0EE3-CDDE-436A-90D1-42DA4DDDBB37}" destId="{E6875994-F317-43CF-B3D6-6827A0BCF454}" srcOrd="4" destOrd="0" presId="urn:microsoft.com/office/officeart/2008/layout/AlternatingHexagons"/>
    <dgm:cxn modelId="{1668DAD3-A13F-4484-8A53-29781CB19B5A}" type="presParOf" srcId="{A5750124-0789-4110-B308-3D9DF600C6E3}" destId="{0D5E65A6-D06D-43E7-B3C4-81520EDB7373}" srcOrd="1" destOrd="0" presId="urn:microsoft.com/office/officeart/2008/layout/AlternatingHexagons"/>
    <dgm:cxn modelId="{A76BF4DA-8588-4F28-B43E-2FF29F0815B6}" type="presParOf" srcId="{A5750124-0789-4110-B308-3D9DF600C6E3}" destId="{8DEF7CFB-ADE3-43D5-BDCF-DE5D257438F2}" srcOrd="2" destOrd="0" presId="urn:microsoft.com/office/officeart/2008/layout/AlternatingHexagons"/>
    <dgm:cxn modelId="{3E71FD34-D1F8-43F4-84B3-78D6E63898F7}" type="presParOf" srcId="{8DEF7CFB-ADE3-43D5-BDCF-DE5D257438F2}" destId="{C5050E23-330C-4E14-9A80-B90A1C6A38FC}" srcOrd="0" destOrd="0" presId="urn:microsoft.com/office/officeart/2008/layout/AlternatingHexagons"/>
    <dgm:cxn modelId="{DF66CFE8-401B-4B5B-8837-81B9417C36C0}" type="presParOf" srcId="{8DEF7CFB-ADE3-43D5-BDCF-DE5D257438F2}" destId="{B2F3A4D0-8796-45F6-AA6B-58FEAC768A4E}" srcOrd="1" destOrd="0" presId="urn:microsoft.com/office/officeart/2008/layout/AlternatingHexagons"/>
    <dgm:cxn modelId="{DCE784A3-E16B-4AD1-9456-C7E5B54EFD9B}" type="presParOf" srcId="{8DEF7CFB-ADE3-43D5-BDCF-DE5D257438F2}" destId="{D31EA534-86DB-42C1-8FB1-151069F35428}" srcOrd="2" destOrd="0" presId="urn:microsoft.com/office/officeart/2008/layout/AlternatingHexagons"/>
    <dgm:cxn modelId="{EE3BAAA3-1AC2-4519-BDE2-1DFD03212D7D}" type="presParOf" srcId="{8DEF7CFB-ADE3-43D5-BDCF-DE5D257438F2}" destId="{F8A04F84-250C-4ECF-8757-94671ED00408}" srcOrd="3" destOrd="0" presId="urn:microsoft.com/office/officeart/2008/layout/AlternatingHexagons"/>
    <dgm:cxn modelId="{0A98D375-F71D-45DE-B312-08D945BBB4EE}" type="presParOf" srcId="{8DEF7CFB-ADE3-43D5-BDCF-DE5D257438F2}" destId="{68C83E77-A36D-450A-85F2-7FDB3797E51D}" srcOrd="4" destOrd="0" presId="urn:microsoft.com/office/officeart/2008/layout/AlternatingHexagons"/>
    <dgm:cxn modelId="{5F2CADD6-9B98-4F7F-B19F-FC0D0139749D}" type="presParOf" srcId="{A5750124-0789-4110-B308-3D9DF600C6E3}" destId="{B7E1E510-64C4-463B-8DF6-D58D60E06F6E}" srcOrd="3" destOrd="0" presId="urn:microsoft.com/office/officeart/2008/layout/AlternatingHexagons"/>
    <dgm:cxn modelId="{C0528E72-E6D0-44A8-A0A4-54CB8F1CADC4}" type="presParOf" srcId="{A5750124-0789-4110-B308-3D9DF600C6E3}" destId="{257A1A4F-8F9F-4D5C-A8E4-331D7360CC8C}" srcOrd="4" destOrd="0" presId="urn:microsoft.com/office/officeart/2008/layout/AlternatingHexagons"/>
    <dgm:cxn modelId="{CBC1E78C-3A82-4030-AA1D-F7AC0D867877}" type="presParOf" srcId="{257A1A4F-8F9F-4D5C-A8E4-331D7360CC8C}" destId="{F6FD81AC-32C9-43A2-B1EE-8B611E5DC6D2}" srcOrd="0" destOrd="0" presId="urn:microsoft.com/office/officeart/2008/layout/AlternatingHexagons"/>
    <dgm:cxn modelId="{0F86BAAD-1B8E-49D8-95DA-490477ABCB35}" type="presParOf" srcId="{257A1A4F-8F9F-4D5C-A8E4-331D7360CC8C}" destId="{D05F9321-6C11-40C1-9E1C-EC08179F54E3}" srcOrd="1" destOrd="0" presId="urn:microsoft.com/office/officeart/2008/layout/AlternatingHexagons"/>
    <dgm:cxn modelId="{CF196CDF-DF82-428E-951E-D579F3F08726}" type="presParOf" srcId="{257A1A4F-8F9F-4D5C-A8E4-331D7360CC8C}" destId="{D100AE13-5336-40DF-8F2E-68B088110B61}" srcOrd="2" destOrd="0" presId="urn:microsoft.com/office/officeart/2008/layout/AlternatingHexagons"/>
    <dgm:cxn modelId="{1FC694AD-0650-4CD6-A471-B2358E8ACD9C}" type="presParOf" srcId="{257A1A4F-8F9F-4D5C-A8E4-331D7360CC8C}" destId="{0CC36D5D-E3C5-46AB-986A-F387F77725F8}" srcOrd="3" destOrd="0" presId="urn:microsoft.com/office/officeart/2008/layout/AlternatingHexagons"/>
    <dgm:cxn modelId="{F1123BCF-8F2A-4D3B-AEF5-C46D12513C05}" type="presParOf" srcId="{257A1A4F-8F9F-4D5C-A8E4-331D7360CC8C}" destId="{FA1D30D5-00D4-49C8-B611-AB398D01FD5D}" srcOrd="4" destOrd="0" presId="urn:microsoft.com/office/officeart/2008/layout/AlternatingHexagons"/>
    <dgm:cxn modelId="{4D62D97A-2A4A-43BF-9D33-A9436ADBFE01}" type="presParOf" srcId="{A5750124-0789-4110-B308-3D9DF600C6E3}" destId="{32725593-2258-46C5-BDBE-24386AC4D1B1}" srcOrd="5" destOrd="0" presId="urn:microsoft.com/office/officeart/2008/layout/AlternatingHexagons"/>
    <dgm:cxn modelId="{5AAC3F5F-2754-4356-911A-238C3346554E}" type="presParOf" srcId="{A5750124-0789-4110-B308-3D9DF600C6E3}" destId="{9892C0A5-59AC-4458-9708-C9A1E96AB264}" srcOrd="6" destOrd="0" presId="urn:microsoft.com/office/officeart/2008/layout/AlternatingHexagons"/>
    <dgm:cxn modelId="{9095F078-733E-4013-AC57-DCCB32B0CF23}" type="presParOf" srcId="{9892C0A5-59AC-4458-9708-C9A1E96AB264}" destId="{7CA3A41E-85BE-482C-B5A1-670B930509EA}" srcOrd="0" destOrd="0" presId="urn:microsoft.com/office/officeart/2008/layout/AlternatingHexagons"/>
    <dgm:cxn modelId="{5FEDA86D-DBF8-4553-9FAF-9351FB0D6F3E}" type="presParOf" srcId="{9892C0A5-59AC-4458-9708-C9A1E96AB264}" destId="{B9541A3B-5D6C-4771-ACE2-4AA3F6B7B894}" srcOrd="1" destOrd="0" presId="urn:microsoft.com/office/officeart/2008/layout/AlternatingHexagons"/>
    <dgm:cxn modelId="{43A8E9E8-40C5-46F3-B9FD-131511B536A2}" type="presParOf" srcId="{9892C0A5-59AC-4458-9708-C9A1E96AB264}" destId="{AFC9A8D9-5D11-4BA2-A3BB-515EC73E6AE9}" srcOrd="2" destOrd="0" presId="urn:microsoft.com/office/officeart/2008/layout/AlternatingHexagons"/>
    <dgm:cxn modelId="{DE0C5755-443A-4CA9-AB08-F421F2428F35}" type="presParOf" srcId="{9892C0A5-59AC-4458-9708-C9A1E96AB264}" destId="{0F98B761-F50E-4BF3-B75D-25C1A666B7E7}" srcOrd="3" destOrd="0" presId="urn:microsoft.com/office/officeart/2008/layout/AlternatingHexagons"/>
    <dgm:cxn modelId="{F275DCEC-A660-4B77-B94A-740DD9C54A1C}" type="presParOf" srcId="{9892C0A5-59AC-4458-9708-C9A1E96AB264}" destId="{706641DC-E1C9-46CD-A1F4-BC975EAE31C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772C94-EF96-45AE-9449-5758A40A337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A773ABF5-BB45-444B-93D3-D4B621FC0CD7}">
      <dgm:prSet phldrT="[Text]"/>
      <dgm:spPr/>
      <dgm:t>
        <a:bodyPr/>
        <a:lstStyle/>
        <a:p>
          <a:r>
            <a:rPr lang="en-US" dirty="0"/>
            <a:t>Family is not concerned</a:t>
          </a:r>
        </a:p>
      </dgm:t>
    </dgm:pt>
    <dgm:pt modelId="{9A1CBE01-F210-4DA1-BBC7-FB882B037DFE}" type="parTrans" cxnId="{838942C8-D7A9-401F-A26D-37FF4F24E885}">
      <dgm:prSet/>
      <dgm:spPr/>
      <dgm:t>
        <a:bodyPr/>
        <a:lstStyle/>
        <a:p>
          <a:endParaRPr lang="en-US"/>
        </a:p>
      </dgm:t>
    </dgm:pt>
    <dgm:pt modelId="{1592AE42-874B-4C30-8AA9-0BB8D923B93A}" type="sibTrans" cxnId="{838942C8-D7A9-401F-A26D-37FF4F24E885}">
      <dgm:prSet/>
      <dgm:spPr/>
      <dgm:t>
        <a:bodyPr/>
        <a:lstStyle/>
        <a:p>
          <a:endParaRPr lang="en-US"/>
        </a:p>
      </dgm:t>
    </dgm:pt>
    <dgm:pt modelId="{32D7E9C3-E78E-41B1-AFE6-2D7A78447908}">
      <dgm:prSet phldrT="[Text]"/>
      <dgm:spPr/>
      <dgm:t>
        <a:bodyPr/>
        <a:lstStyle/>
        <a:p>
          <a:r>
            <a:rPr lang="en-US" dirty="0"/>
            <a:t>In order to get into an inpatient treatment program…</a:t>
          </a:r>
        </a:p>
      </dgm:t>
    </dgm:pt>
    <dgm:pt modelId="{04B0F3DE-A0F9-413F-B560-1CDF1623EA47}" type="parTrans" cxnId="{36167958-8D93-4982-9C65-6CBE4D5E3FE4}">
      <dgm:prSet/>
      <dgm:spPr/>
      <dgm:t>
        <a:bodyPr/>
        <a:lstStyle/>
        <a:p>
          <a:endParaRPr lang="en-US"/>
        </a:p>
      </dgm:t>
    </dgm:pt>
    <dgm:pt modelId="{DFE33ED4-D7CA-46AC-9D4A-A211B8FE6B12}" type="sibTrans" cxnId="{36167958-8D93-4982-9C65-6CBE4D5E3FE4}">
      <dgm:prSet/>
      <dgm:spPr/>
      <dgm:t>
        <a:bodyPr/>
        <a:lstStyle/>
        <a:p>
          <a:endParaRPr lang="en-US"/>
        </a:p>
      </dgm:t>
    </dgm:pt>
    <dgm:pt modelId="{D2129039-69C0-4BDC-B938-5FB818FC6537}">
      <dgm:prSet phldrT="[Text]"/>
      <dgm:spPr/>
      <dgm:t>
        <a:bodyPr/>
        <a:lstStyle/>
        <a:p>
          <a:r>
            <a:rPr lang="en-US" dirty="0"/>
            <a:t>Stigma of diagnosis</a:t>
          </a:r>
        </a:p>
      </dgm:t>
    </dgm:pt>
    <dgm:pt modelId="{97A2B5BE-BB00-4220-A951-56336A9FF596}" type="parTrans" cxnId="{C741C4CB-4880-4B23-9299-E1E48B2D0798}">
      <dgm:prSet/>
      <dgm:spPr/>
      <dgm:t>
        <a:bodyPr/>
        <a:lstStyle/>
        <a:p>
          <a:endParaRPr lang="en-US"/>
        </a:p>
      </dgm:t>
    </dgm:pt>
    <dgm:pt modelId="{7642D6F2-2227-4FEE-B35F-B24EFE969A6B}" type="sibTrans" cxnId="{C741C4CB-4880-4B23-9299-E1E48B2D0798}">
      <dgm:prSet/>
      <dgm:spPr/>
      <dgm:t>
        <a:bodyPr/>
        <a:lstStyle/>
        <a:p>
          <a:endParaRPr lang="en-US"/>
        </a:p>
      </dgm:t>
    </dgm:pt>
    <dgm:pt modelId="{1A841425-282A-485C-B797-7151FBC9699F}">
      <dgm:prSet phldrT="[Text]"/>
      <dgm:spPr/>
      <dgm:t>
        <a:bodyPr/>
        <a:lstStyle/>
        <a:p>
          <a:r>
            <a:rPr lang="en-US" dirty="0"/>
            <a:t>Insurance coverage</a:t>
          </a:r>
        </a:p>
      </dgm:t>
    </dgm:pt>
    <dgm:pt modelId="{8EE392A7-1D14-4390-8CB3-C0C394D7D7A5}" type="parTrans" cxnId="{A6D49C1B-B376-4FEF-AA56-CEB526706B66}">
      <dgm:prSet/>
      <dgm:spPr/>
      <dgm:t>
        <a:bodyPr/>
        <a:lstStyle/>
        <a:p>
          <a:endParaRPr lang="en-US"/>
        </a:p>
      </dgm:t>
    </dgm:pt>
    <dgm:pt modelId="{5972B9E6-95DB-4509-ABFE-E4644E73910D}" type="sibTrans" cxnId="{A6D49C1B-B376-4FEF-AA56-CEB526706B66}">
      <dgm:prSet/>
      <dgm:spPr/>
      <dgm:t>
        <a:bodyPr/>
        <a:lstStyle/>
        <a:p>
          <a:endParaRPr lang="en-US"/>
        </a:p>
      </dgm:t>
    </dgm:pt>
    <dgm:pt modelId="{13EE3243-131E-49AF-852C-7708253F1419}" type="pres">
      <dgm:prSet presAssocID="{1F772C94-EF96-45AE-9449-5758A40A3372}" presName="Name0" presStyleCnt="0">
        <dgm:presLayoutVars>
          <dgm:chMax/>
          <dgm:chPref/>
          <dgm:dir/>
          <dgm:animLvl val="lvl"/>
        </dgm:presLayoutVars>
      </dgm:prSet>
      <dgm:spPr/>
    </dgm:pt>
    <dgm:pt modelId="{A97A3AC5-4984-4B35-93F2-2E4E1146CB56}" type="pres">
      <dgm:prSet presAssocID="{A773ABF5-BB45-444B-93D3-D4B621FC0CD7}" presName="composite" presStyleCnt="0"/>
      <dgm:spPr/>
    </dgm:pt>
    <dgm:pt modelId="{6937166D-522E-4B2F-87EA-50E676C08E47}" type="pres">
      <dgm:prSet presAssocID="{A773ABF5-BB45-444B-93D3-D4B621FC0CD7}" presName="Parent1" presStyleLbl="node1" presStyleIdx="0" presStyleCnt="8">
        <dgm:presLayoutVars>
          <dgm:chMax val="1"/>
          <dgm:chPref val="1"/>
          <dgm:bulletEnabled val="1"/>
        </dgm:presLayoutVars>
      </dgm:prSet>
      <dgm:spPr/>
    </dgm:pt>
    <dgm:pt modelId="{A4960E44-224F-402D-85D3-64BFF8850695}" type="pres">
      <dgm:prSet presAssocID="{A773ABF5-BB45-444B-93D3-D4B621FC0CD7}" presName="Childtext1" presStyleLbl="revTx" presStyleIdx="0" presStyleCnt="4">
        <dgm:presLayoutVars>
          <dgm:chMax val="0"/>
          <dgm:chPref val="0"/>
          <dgm:bulletEnabled val="1"/>
        </dgm:presLayoutVars>
      </dgm:prSet>
      <dgm:spPr/>
    </dgm:pt>
    <dgm:pt modelId="{2312F559-C504-40FB-A313-8E935B1C6797}" type="pres">
      <dgm:prSet presAssocID="{A773ABF5-BB45-444B-93D3-D4B621FC0CD7}" presName="BalanceSpacing" presStyleCnt="0"/>
      <dgm:spPr/>
    </dgm:pt>
    <dgm:pt modelId="{6B18CE97-10DE-4C5B-B6A4-AB077DDC5483}" type="pres">
      <dgm:prSet presAssocID="{A773ABF5-BB45-444B-93D3-D4B621FC0CD7}" presName="BalanceSpacing1" presStyleCnt="0"/>
      <dgm:spPr/>
    </dgm:pt>
    <dgm:pt modelId="{9712E6B1-8F99-495D-A7BF-92822146A30E}" type="pres">
      <dgm:prSet presAssocID="{1592AE42-874B-4C30-8AA9-0BB8D923B93A}" presName="Accent1Text" presStyleLbl="node1" presStyleIdx="1" presStyleCnt="8"/>
      <dgm:spPr/>
    </dgm:pt>
    <dgm:pt modelId="{2B476682-859C-4F1F-9548-51A4DB5ABF9C}" type="pres">
      <dgm:prSet presAssocID="{1592AE42-874B-4C30-8AA9-0BB8D923B93A}" presName="spaceBetweenRectangles" presStyleCnt="0"/>
      <dgm:spPr/>
    </dgm:pt>
    <dgm:pt modelId="{8CB0ACD5-ECC9-4159-B782-15AA6E8CCBA0}" type="pres">
      <dgm:prSet presAssocID="{32D7E9C3-E78E-41B1-AFE6-2D7A78447908}" presName="composite" presStyleCnt="0"/>
      <dgm:spPr/>
    </dgm:pt>
    <dgm:pt modelId="{A6203AFF-FD84-4A37-BBA7-1A7083321D12}" type="pres">
      <dgm:prSet presAssocID="{32D7E9C3-E78E-41B1-AFE6-2D7A78447908}" presName="Parent1" presStyleLbl="node1" presStyleIdx="2" presStyleCnt="8">
        <dgm:presLayoutVars>
          <dgm:chMax val="1"/>
          <dgm:chPref val="1"/>
          <dgm:bulletEnabled val="1"/>
        </dgm:presLayoutVars>
      </dgm:prSet>
      <dgm:spPr/>
    </dgm:pt>
    <dgm:pt modelId="{9957D1AA-B00A-45B2-825D-521D0773D816}" type="pres">
      <dgm:prSet presAssocID="{32D7E9C3-E78E-41B1-AFE6-2D7A78447908}" presName="Childtext1" presStyleLbl="revTx" presStyleIdx="1" presStyleCnt="4">
        <dgm:presLayoutVars>
          <dgm:chMax val="0"/>
          <dgm:chPref val="0"/>
          <dgm:bulletEnabled val="1"/>
        </dgm:presLayoutVars>
      </dgm:prSet>
      <dgm:spPr/>
    </dgm:pt>
    <dgm:pt modelId="{17932F10-9DC2-4167-BD99-94A65F0C1401}" type="pres">
      <dgm:prSet presAssocID="{32D7E9C3-E78E-41B1-AFE6-2D7A78447908}" presName="BalanceSpacing" presStyleCnt="0"/>
      <dgm:spPr/>
    </dgm:pt>
    <dgm:pt modelId="{43070176-A9D7-4BEF-AD45-8DCB09D0E1E8}" type="pres">
      <dgm:prSet presAssocID="{32D7E9C3-E78E-41B1-AFE6-2D7A78447908}" presName="BalanceSpacing1" presStyleCnt="0"/>
      <dgm:spPr/>
    </dgm:pt>
    <dgm:pt modelId="{1482D187-A4C3-45C9-944C-A4A2D58FD17E}" type="pres">
      <dgm:prSet presAssocID="{DFE33ED4-D7CA-46AC-9D4A-A211B8FE6B12}" presName="Accent1Text" presStyleLbl="node1" presStyleIdx="3" presStyleCnt="8"/>
      <dgm:spPr/>
    </dgm:pt>
    <dgm:pt modelId="{96419E82-4517-46A0-9C03-C4AC6741E1AF}" type="pres">
      <dgm:prSet presAssocID="{DFE33ED4-D7CA-46AC-9D4A-A211B8FE6B12}" presName="spaceBetweenRectangles" presStyleCnt="0"/>
      <dgm:spPr/>
    </dgm:pt>
    <dgm:pt modelId="{C0E692F8-E29E-43C7-B5C5-24F34478FBC0}" type="pres">
      <dgm:prSet presAssocID="{D2129039-69C0-4BDC-B938-5FB818FC6537}" presName="composite" presStyleCnt="0"/>
      <dgm:spPr/>
    </dgm:pt>
    <dgm:pt modelId="{7D1A5536-674A-4DC9-9CA7-56293DAD6B1E}" type="pres">
      <dgm:prSet presAssocID="{D2129039-69C0-4BDC-B938-5FB818FC6537}" presName="Parent1" presStyleLbl="node1" presStyleIdx="4" presStyleCnt="8">
        <dgm:presLayoutVars>
          <dgm:chMax val="1"/>
          <dgm:chPref val="1"/>
          <dgm:bulletEnabled val="1"/>
        </dgm:presLayoutVars>
      </dgm:prSet>
      <dgm:spPr/>
    </dgm:pt>
    <dgm:pt modelId="{ACB38A07-5BED-4370-8A84-5CDF0017E3D0}" type="pres">
      <dgm:prSet presAssocID="{D2129039-69C0-4BDC-B938-5FB818FC6537}" presName="Childtext1" presStyleLbl="revTx" presStyleIdx="2" presStyleCnt="4">
        <dgm:presLayoutVars>
          <dgm:chMax val="0"/>
          <dgm:chPref val="0"/>
          <dgm:bulletEnabled val="1"/>
        </dgm:presLayoutVars>
      </dgm:prSet>
      <dgm:spPr/>
    </dgm:pt>
    <dgm:pt modelId="{7641D3E4-C7B3-48E0-AEB5-B569313A906C}" type="pres">
      <dgm:prSet presAssocID="{D2129039-69C0-4BDC-B938-5FB818FC6537}" presName="BalanceSpacing" presStyleCnt="0"/>
      <dgm:spPr/>
    </dgm:pt>
    <dgm:pt modelId="{8F119A63-F2D2-4DFF-AE24-7BD33EFE3DC0}" type="pres">
      <dgm:prSet presAssocID="{D2129039-69C0-4BDC-B938-5FB818FC6537}" presName="BalanceSpacing1" presStyleCnt="0"/>
      <dgm:spPr/>
    </dgm:pt>
    <dgm:pt modelId="{51F9D649-EAAD-43CB-8629-6EFEC2F3D918}" type="pres">
      <dgm:prSet presAssocID="{7642D6F2-2227-4FEE-B35F-B24EFE969A6B}" presName="Accent1Text" presStyleLbl="node1" presStyleIdx="5" presStyleCnt="8"/>
      <dgm:spPr/>
    </dgm:pt>
    <dgm:pt modelId="{84D267A2-7385-41F5-8F0D-A628E1FE55FF}" type="pres">
      <dgm:prSet presAssocID="{7642D6F2-2227-4FEE-B35F-B24EFE969A6B}" presName="spaceBetweenRectangles" presStyleCnt="0"/>
      <dgm:spPr/>
    </dgm:pt>
    <dgm:pt modelId="{BED1E36B-CB2B-4856-AB34-6010693842E8}" type="pres">
      <dgm:prSet presAssocID="{1A841425-282A-485C-B797-7151FBC9699F}" presName="composite" presStyleCnt="0"/>
      <dgm:spPr/>
    </dgm:pt>
    <dgm:pt modelId="{75284D3F-D618-4EEA-863F-66442DB82586}" type="pres">
      <dgm:prSet presAssocID="{1A841425-282A-485C-B797-7151FBC9699F}" presName="Parent1" presStyleLbl="node1" presStyleIdx="6" presStyleCnt="8">
        <dgm:presLayoutVars>
          <dgm:chMax val="1"/>
          <dgm:chPref val="1"/>
          <dgm:bulletEnabled val="1"/>
        </dgm:presLayoutVars>
      </dgm:prSet>
      <dgm:spPr/>
    </dgm:pt>
    <dgm:pt modelId="{CAD6E8E8-967E-4A67-B0D1-48FB02ECEA08}" type="pres">
      <dgm:prSet presAssocID="{1A841425-282A-485C-B797-7151FBC9699F}" presName="Childtext1" presStyleLbl="revTx" presStyleIdx="3" presStyleCnt="4">
        <dgm:presLayoutVars>
          <dgm:chMax val="0"/>
          <dgm:chPref val="0"/>
          <dgm:bulletEnabled val="1"/>
        </dgm:presLayoutVars>
      </dgm:prSet>
      <dgm:spPr/>
    </dgm:pt>
    <dgm:pt modelId="{A8BCC23F-D01F-457C-8468-6F1E75E22213}" type="pres">
      <dgm:prSet presAssocID="{1A841425-282A-485C-B797-7151FBC9699F}" presName="BalanceSpacing" presStyleCnt="0"/>
      <dgm:spPr/>
    </dgm:pt>
    <dgm:pt modelId="{26F9DC6C-EBB7-4084-A2CA-E38B6066AE3E}" type="pres">
      <dgm:prSet presAssocID="{1A841425-282A-485C-B797-7151FBC9699F}" presName="BalanceSpacing1" presStyleCnt="0"/>
      <dgm:spPr/>
    </dgm:pt>
    <dgm:pt modelId="{13F1D0D6-4BCE-4749-B43B-A33DFEAE7A78}" type="pres">
      <dgm:prSet presAssocID="{5972B9E6-95DB-4509-ABFE-E4644E73910D}" presName="Accent1Text" presStyleLbl="node1" presStyleIdx="7" presStyleCnt="8"/>
      <dgm:spPr/>
    </dgm:pt>
  </dgm:ptLst>
  <dgm:cxnLst>
    <dgm:cxn modelId="{BCDA1307-9ADB-4463-8A2E-087A167BBA7D}" type="presOf" srcId="{1592AE42-874B-4C30-8AA9-0BB8D923B93A}" destId="{9712E6B1-8F99-495D-A7BF-92822146A30E}" srcOrd="0" destOrd="0" presId="urn:microsoft.com/office/officeart/2008/layout/AlternatingHexagons"/>
    <dgm:cxn modelId="{A6D49C1B-B376-4FEF-AA56-CEB526706B66}" srcId="{1F772C94-EF96-45AE-9449-5758A40A3372}" destId="{1A841425-282A-485C-B797-7151FBC9699F}" srcOrd="3" destOrd="0" parTransId="{8EE392A7-1D14-4390-8CB3-C0C394D7D7A5}" sibTransId="{5972B9E6-95DB-4509-ABFE-E4644E73910D}"/>
    <dgm:cxn modelId="{D6BE0438-D7C9-4596-8123-AA285ED53549}" type="presOf" srcId="{A773ABF5-BB45-444B-93D3-D4B621FC0CD7}" destId="{6937166D-522E-4B2F-87EA-50E676C08E47}" srcOrd="0" destOrd="0" presId="urn:microsoft.com/office/officeart/2008/layout/AlternatingHexagons"/>
    <dgm:cxn modelId="{EC30585C-B6C6-462F-B81A-9517327D05EA}" type="presOf" srcId="{D2129039-69C0-4BDC-B938-5FB818FC6537}" destId="{7D1A5536-674A-4DC9-9CA7-56293DAD6B1E}" srcOrd="0" destOrd="0" presId="urn:microsoft.com/office/officeart/2008/layout/AlternatingHexagons"/>
    <dgm:cxn modelId="{F7785E70-CA4D-448E-B29C-61EC97D8B733}" type="presOf" srcId="{DFE33ED4-D7CA-46AC-9D4A-A211B8FE6B12}" destId="{1482D187-A4C3-45C9-944C-A4A2D58FD17E}" srcOrd="0" destOrd="0" presId="urn:microsoft.com/office/officeart/2008/layout/AlternatingHexagons"/>
    <dgm:cxn modelId="{36167958-8D93-4982-9C65-6CBE4D5E3FE4}" srcId="{1F772C94-EF96-45AE-9449-5758A40A3372}" destId="{32D7E9C3-E78E-41B1-AFE6-2D7A78447908}" srcOrd="1" destOrd="0" parTransId="{04B0F3DE-A0F9-413F-B560-1CDF1623EA47}" sibTransId="{DFE33ED4-D7CA-46AC-9D4A-A211B8FE6B12}"/>
    <dgm:cxn modelId="{9C74B67C-FF7A-40F1-B0E0-94520D4E4CB1}" type="presOf" srcId="{7642D6F2-2227-4FEE-B35F-B24EFE969A6B}" destId="{51F9D649-EAAD-43CB-8629-6EFEC2F3D918}" srcOrd="0" destOrd="0" presId="urn:microsoft.com/office/officeart/2008/layout/AlternatingHexagons"/>
    <dgm:cxn modelId="{3D9D3AAD-7000-42A6-9966-7F9FDEF231CD}" type="presOf" srcId="{1F772C94-EF96-45AE-9449-5758A40A3372}" destId="{13EE3243-131E-49AF-852C-7708253F1419}" srcOrd="0" destOrd="0" presId="urn:microsoft.com/office/officeart/2008/layout/AlternatingHexagons"/>
    <dgm:cxn modelId="{838942C8-D7A9-401F-A26D-37FF4F24E885}" srcId="{1F772C94-EF96-45AE-9449-5758A40A3372}" destId="{A773ABF5-BB45-444B-93D3-D4B621FC0CD7}" srcOrd="0" destOrd="0" parTransId="{9A1CBE01-F210-4DA1-BBC7-FB882B037DFE}" sibTransId="{1592AE42-874B-4C30-8AA9-0BB8D923B93A}"/>
    <dgm:cxn modelId="{C741C4CB-4880-4B23-9299-E1E48B2D0798}" srcId="{1F772C94-EF96-45AE-9449-5758A40A3372}" destId="{D2129039-69C0-4BDC-B938-5FB818FC6537}" srcOrd="2" destOrd="0" parTransId="{97A2B5BE-BB00-4220-A951-56336A9FF596}" sibTransId="{7642D6F2-2227-4FEE-B35F-B24EFE969A6B}"/>
    <dgm:cxn modelId="{6C8123CF-4161-43A5-95C9-783C08E445A3}" type="presOf" srcId="{5972B9E6-95DB-4509-ABFE-E4644E73910D}" destId="{13F1D0D6-4BCE-4749-B43B-A33DFEAE7A78}" srcOrd="0" destOrd="0" presId="urn:microsoft.com/office/officeart/2008/layout/AlternatingHexagons"/>
    <dgm:cxn modelId="{F50110E1-3DCF-4E2E-AA6A-454AF213A0A6}" type="presOf" srcId="{1A841425-282A-485C-B797-7151FBC9699F}" destId="{75284D3F-D618-4EEA-863F-66442DB82586}" srcOrd="0" destOrd="0" presId="urn:microsoft.com/office/officeart/2008/layout/AlternatingHexagons"/>
    <dgm:cxn modelId="{5ED787F5-4B7E-47EA-A1C8-BA3C03C0772A}" type="presOf" srcId="{32D7E9C3-E78E-41B1-AFE6-2D7A78447908}" destId="{A6203AFF-FD84-4A37-BBA7-1A7083321D12}" srcOrd="0" destOrd="0" presId="urn:microsoft.com/office/officeart/2008/layout/AlternatingHexagons"/>
    <dgm:cxn modelId="{2C2DEF1B-3973-4DFD-8736-DEA606E4AE61}" type="presParOf" srcId="{13EE3243-131E-49AF-852C-7708253F1419}" destId="{A97A3AC5-4984-4B35-93F2-2E4E1146CB56}" srcOrd="0" destOrd="0" presId="urn:microsoft.com/office/officeart/2008/layout/AlternatingHexagons"/>
    <dgm:cxn modelId="{9021879E-2863-43BE-AFDA-50CBBB0A192D}" type="presParOf" srcId="{A97A3AC5-4984-4B35-93F2-2E4E1146CB56}" destId="{6937166D-522E-4B2F-87EA-50E676C08E47}" srcOrd="0" destOrd="0" presId="urn:microsoft.com/office/officeart/2008/layout/AlternatingHexagons"/>
    <dgm:cxn modelId="{B460EC9E-8CBC-4BE4-B5C5-E5B7CC48D95D}" type="presParOf" srcId="{A97A3AC5-4984-4B35-93F2-2E4E1146CB56}" destId="{A4960E44-224F-402D-85D3-64BFF8850695}" srcOrd="1" destOrd="0" presId="urn:microsoft.com/office/officeart/2008/layout/AlternatingHexagons"/>
    <dgm:cxn modelId="{6C321269-680E-4402-B152-FE2554A2D7D8}" type="presParOf" srcId="{A97A3AC5-4984-4B35-93F2-2E4E1146CB56}" destId="{2312F559-C504-40FB-A313-8E935B1C6797}" srcOrd="2" destOrd="0" presId="urn:microsoft.com/office/officeart/2008/layout/AlternatingHexagons"/>
    <dgm:cxn modelId="{D50CE152-F443-4FF6-B802-E3BA75B8DA4A}" type="presParOf" srcId="{A97A3AC5-4984-4B35-93F2-2E4E1146CB56}" destId="{6B18CE97-10DE-4C5B-B6A4-AB077DDC5483}" srcOrd="3" destOrd="0" presId="urn:microsoft.com/office/officeart/2008/layout/AlternatingHexagons"/>
    <dgm:cxn modelId="{CD3B1908-5CFD-4704-BCE2-BF0932F82556}" type="presParOf" srcId="{A97A3AC5-4984-4B35-93F2-2E4E1146CB56}" destId="{9712E6B1-8F99-495D-A7BF-92822146A30E}" srcOrd="4" destOrd="0" presId="urn:microsoft.com/office/officeart/2008/layout/AlternatingHexagons"/>
    <dgm:cxn modelId="{1B4B44B3-05D1-4210-90B9-5E9788771F62}" type="presParOf" srcId="{13EE3243-131E-49AF-852C-7708253F1419}" destId="{2B476682-859C-4F1F-9548-51A4DB5ABF9C}" srcOrd="1" destOrd="0" presId="urn:microsoft.com/office/officeart/2008/layout/AlternatingHexagons"/>
    <dgm:cxn modelId="{5CCF1FC1-6D8F-4B9D-93F5-9C730215E9E9}" type="presParOf" srcId="{13EE3243-131E-49AF-852C-7708253F1419}" destId="{8CB0ACD5-ECC9-4159-B782-15AA6E8CCBA0}" srcOrd="2" destOrd="0" presId="urn:microsoft.com/office/officeart/2008/layout/AlternatingHexagons"/>
    <dgm:cxn modelId="{9B8E1FB5-A08A-4A4E-B625-DA61181B415A}" type="presParOf" srcId="{8CB0ACD5-ECC9-4159-B782-15AA6E8CCBA0}" destId="{A6203AFF-FD84-4A37-BBA7-1A7083321D12}" srcOrd="0" destOrd="0" presId="urn:microsoft.com/office/officeart/2008/layout/AlternatingHexagons"/>
    <dgm:cxn modelId="{4D4AAB0B-EC82-4D64-993D-AEC4E1D5E649}" type="presParOf" srcId="{8CB0ACD5-ECC9-4159-B782-15AA6E8CCBA0}" destId="{9957D1AA-B00A-45B2-825D-521D0773D816}" srcOrd="1" destOrd="0" presId="urn:microsoft.com/office/officeart/2008/layout/AlternatingHexagons"/>
    <dgm:cxn modelId="{C5E19DBF-7A9E-4EBB-BD54-12BF929F8B57}" type="presParOf" srcId="{8CB0ACD5-ECC9-4159-B782-15AA6E8CCBA0}" destId="{17932F10-9DC2-4167-BD99-94A65F0C1401}" srcOrd="2" destOrd="0" presId="urn:microsoft.com/office/officeart/2008/layout/AlternatingHexagons"/>
    <dgm:cxn modelId="{169186A3-7536-4897-9133-3E77E259B4D5}" type="presParOf" srcId="{8CB0ACD5-ECC9-4159-B782-15AA6E8CCBA0}" destId="{43070176-A9D7-4BEF-AD45-8DCB09D0E1E8}" srcOrd="3" destOrd="0" presId="urn:microsoft.com/office/officeart/2008/layout/AlternatingHexagons"/>
    <dgm:cxn modelId="{93AFAB35-AC7A-4104-95BF-7A82610DE042}" type="presParOf" srcId="{8CB0ACD5-ECC9-4159-B782-15AA6E8CCBA0}" destId="{1482D187-A4C3-45C9-944C-A4A2D58FD17E}" srcOrd="4" destOrd="0" presId="urn:microsoft.com/office/officeart/2008/layout/AlternatingHexagons"/>
    <dgm:cxn modelId="{3B8105F4-A53F-45DA-8BD5-6B8FA38B7771}" type="presParOf" srcId="{13EE3243-131E-49AF-852C-7708253F1419}" destId="{96419E82-4517-46A0-9C03-C4AC6741E1AF}" srcOrd="3" destOrd="0" presId="urn:microsoft.com/office/officeart/2008/layout/AlternatingHexagons"/>
    <dgm:cxn modelId="{A4D8E448-E294-4AA6-9EA9-6DD536C9A515}" type="presParOf" srcId="{13EE3243-131E-49AF-852C-7708253F1419}" destId="{C0E692F8-E29E-43C7-B5C5-24F34478FBC0}" srcOrd="4" destOrd="0" presId="urn:microsoft.com/office/officeart/2008/layout/AlternatingHexagons"/>
    <dgm:cxn modelId="{184265BF-B988-4038-8605-7068F17675D3}" type="presParOf" srcId="{C0E692F8-E29E-43C7-B5C5-24F34478FBC0}" destId="{7D1A5536-674A-4DC9-9CA7-56293DAD6B1E}" srcOrd="0" destOrd="0" presId="urn:microsoft.com/office/officeart/2008/layout/AlternatingHexagons"/>
    <dgm:cxn modelId="{41657020-14F9-4733-B342-2D459523BF16}" type="presParOf" srcId="{C0E692F8-E29E-43C7-B5C5-24F34478FBC0}" destId="{ACB38A07-5BED-4370-8A84-5CDF0017E3D0}" srcOrd="1" destOrd="0" presId="urn:microsoft.com/office/officeart/2008/layout/AlternatingHexagons"/>
    <dgm:cxn modelId="{EA78FB75-A6DA-4047-9F03-D787903A8CF5}" type="presParOf" srcId="{C0E692F8-E29E-43C7-B5C5-24F34478FBC0}" destId="{7641D3E4-C7B3-48E0-AEB5-B569313A906C}" srcOrd="2" destOrd="0" presId="urn:microsoft.com/office/officeart/2008/layout/AlternatingHexagons"/>
    <dgm:cxn modelId="{734084CB-C69A-48A2-8286-4EFEE8DBC4C0}" type="presParOf" srcId="{C0E692F8-E29E-43C7-B5C5-24F34478FBC0}" destId="{8F119A63-F2D2-4DFF-AE24-7BD33EFE3DC0}" srcOrd="3" destOrd="0" presId="urn:microsoft.com/office/officeart/2008/layout/AlternatingHexagons"/>
    <dgm:cxn modelId="{CF6BC94C-0074-4A96-B1A2-8FE7E46244A8}" type="presParOf" srcId="{C0E692F8-E29E-43C7-B5C5-24F34478FBC0}" destId="{51F9D649-EAAD-43CB-8629-6EFEC2F3D918}" srcOrd="4" destOrd="0" presId="urn:microsoft.com/office/officeart/2008/layout/AlternatingHexagons"/>
    <dgm:cxn modelId="{C26EC0F0-654F-4507-B045-4299BBE57327}" type="presParOf" srcId="{13EE3243-131E-49AF-852C-7708253F1419}" destId="{84D267A2-7385-41F5-8F0D-A628E1FE55FF}" srcOrd="5" destOrd="0" presId="urn:microsoft.com/office/officeart/2008/layout/AlternatingHexagons"/>
    <dgm:cxn modelId="{9FDBE8AA-EC80-4249-8BBF-3AB6644D21D5}" type="presParOf" srcId="{13EE3243-131E-49AF-852C-7708253F1419}" destId="{BED1E36B-CB2B-4856-AB34-6010693842E8}" srcOrd="6" destOrd="0" presId="urn:microsoft.com/office/officeart/2008/layout/AlternatingHexagons"/>
    <dgm:cxn modelId="{706E538A-AD46-41CF-8670-BDE8196AD1C3}" type="presParOf" srcId="{BED1E36B-CB2B-4856-AB34-6010693842E8}" destId="{75284D3F-D618-4EEA-863F-66442DB82586}" srcOrd="0" destOrd="0" presId="urn:microsoft.com/office/officeart/2008/layout/AlternatingHexagons"/>
    <dgm:cxn modelId="{D8289EF7-3686-4218-9542-073345AF33E3}" type="presParOf" srcId="{BED1E36B-CB2B-4856-AB34-6010693842E8}" destId="{CAD6E8E8-967E-4A67-B0D1-48FB02ECEA08}" srcOrd="1" destOrd="0" presId="urn:microsoft.com/office/officeart/2008/layout/AlternatingHexagons"/>
    <dgm:cxn modelId="{5147BE52-0B1B-4AF4-A533-0BA78BED8F37}" type="presParOf" srcId="{BED1E36B-CB2B-4856-AB34-6010693842E8}" destId="{A8BCC23F-D01F-457C-8468-6F1E75E22213}" srcOrd="2" destOrd="0" presId="urn:microsoft.com/office/officeart/2008/layout/AlternatingHexagons"/>
    <dgm:cxn modelId="{E76B15DB-EE7B-4D15-9316-D438E762923E}" type="presParOf" srcId="{BED1E36B-CB2B-4856-AB34-6010693842E8}" destId="{26F9DC6C-EBB7-4084-A2CA-E38B6066AE3E}" srcOrd="3" destOrd="0" presId="urn:microsoft.com/office/officeart/2008/layout/AlternatingHexagons"/>
    <dgm:cxn modelId="{F1D8159F-DDC8-4A70-BCDC-9F34550B557F}" type="presParOf" srcId="{BED1E36B-CB2B-4856-AB34-6010693842E8}" destId="{13F1D0D6-4BCE-4749-B43B-A33DFEAE7A78}"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75AEE-7623-4534-BCEC-B648091B9126}"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C482DFA6-3AA7-4182-9F9D-58155A1E7E93}">
      <dgm:prSet phldrT="[Text]"/>
      <dgm:spPr/>
      <dgm:t>
        <a:bodyPr/>
        <a:lstStyle/>
        <a:p>
          <a:r>
            <a:rPr lang="en-US" dirty="0"/>
            <a:t>Nicotine 4.0% vs 2.7%</a:t>
          </a:r>
        </a:p>
      </dgm:t>
    </dgm:pt>
    <dgm:pt modelId="{BF22BB16-9904-4038-935F-FA6B3A5F95E5}" type="parTrans" cxnId="{5526E34C-0FD4-4FC1-91C3-A46298C68259}">
      <dgm:prSet/>
      <dgm:spPr/>
      <dgm:t>
        <a:bodyPr/>
        <a:lstStyle/>
        <a:p>
          <a:endParaRPr lang="en-US"/>
        </a:p>
      </dgm:t>
    </dgm:pt>
    <dgm:pt modelId="{FC385DAC-CF6E-42A5-A656-10704A75BFA4}" type="sibTrans" cxnId="{5526E34C-0FD4-4FC1-91C3-A46298C68259}">
      <dgm:prSet/>
      <dgm:spPr/>
      <dgm:t>
        <a:bodyPr/>
        <a:lstStyle/>
        <a:p>
          <a:endParaRPr lang="en-US"/>
        </a:p>
      </dgm:t>
    </dgm:pt>
    <dgm:pt modelId="{C5979664-6D44-4482-B96C-8D2858A8862F}">
      <dgm:prSet phldrT="[Text]"/>
      <dgm:spPr/>
      <dgm:t>
        <a:bodyPr/>
        <a:lstStyle/>
        <a:p>
          <a:r>
            <a:rPr lang="en-US" dirty="0"/>
            <a:t>Alcohol 4.6% vs 3.8%</a:t>
          </a:r>
        </a:p>
      </dgm:t>
    </dgm:pt>
    <dgm:pt modelId="{6058CFA3-5CEC-4952-BE0B-66848B1D1D9B}" type="parTrans" cxnId="{99645160-3E00-4D77-88D0-D9E23ECC1B02}">
      <dgm:prSet/>
      <dgm:spPr/>
      <dgm:t>
        <a:bodyPr/>
        <a:lstStyle/>
        <a:p>
          <a:endParaRPr lang="en-US"/>
        </a:p>
      </dgm:t>
    </dgm:pt>
    <dgm:pt modelId="{AD21150C-CA65-4C01-9C2B-3FD402C16F65}" type="sibTrans" cxnId="{99645160-3E00-4D77-88D0-D9E23ECC1B02}">
      <dgm:prSet/>
      <dgm:spPr/>
      <dgm:t>
        <a:bodyPr/>
        <a:lstStyle/>
        <a:p>
          <a:endParaRPr lang="en-US"/>
        </a:p>
      </dgm:t>
    </dgm:pt>
    <dgm:pt modelId="{06E8C3AD-6893-41FF-8089-6F75964D031E}">
      <dgm:prSet phldrT="[Text]"/>
      <dgm:spPr/>
      <dgm:t>
        <a:bodyPr/>
        <a:lstStyle/>
        <a:p>
          <a:r>
            <a:rPr lang="en-US" dirty="0"/>
            <a:t>Cannabis 10.7% vs 8.2%</a:t>
          </a:r>
        </a:p>
      </dgm:t>
    </dgm:pt>
    <dgm:pt modelId="{8E587566-44EA-4D68-8F48-9A20F55E8DC2}" type="parTrans" cxnId="{9D92450B-CD60-4911-939C-AD88FAA8C799}">
      <dgm:prSet/>
      <dgm:spPr/>
      <dgm:t>
        <a:bodyPr/>
        <a:lstStyle/>
        <a:p>
          <a:endParaRPr lang="en-US"/>
        </a:p>
      </dgm:t>
    </dgm:pt>
    <dgm:pt modelId="{CD24B22A-9025-41B9-9B92-5B56939CB9EA}" type="sibTrans" cxnId="{9D92450B-CD60-4911-939C-AD88FAA8C799}">
      <dgm:prSet/>
      <dgm:spPr/>
      <dgm:t>
        <a:bodyPr/>
        <a:lstStyle/>
        <a:p>
          <a:endParaRPr lang="en-US"/>
        </a:p>
      </dgm:t>
    </dgm:pt>
    <dgm:pt modelId="{F576B980-C330-470C-8707-463D8F3593AE}" type="pres">
      <dgm:prSet presAssocID="{6EE75AEE-7623-4534-BCEC-B648091B9126}" presName="Name0" presStyleCnt="0">
        <dgm:presLayoutVars>
          <dgm:chMax/>
          <dgm:chPref/>
          <dgm:dir/>
          <dgm:animLvl val="lvl"/>
        </dgm:presLayoutVars>
      </dgm:prSet>
      <dgm:spPr/>
    </dgm:pt>
    <dgm:pt modelId="{9C2DB8E3-F16C-4573-95A7-90CAB6A1B060}" type="pres">
      <dgm:prSet presAssocID="{C482DFA6-3AA7-4182-9F9D-58155A1E7E93}" presName="composite" presStyleCnt="0"/>
      <dgm:spPr/>
    </dgm:pt>
    <dgm:pt modelId="{C0A507E4-AF82-4267-84D3-3539B2494C6C}" type="pres">
      <dgm:prSet presAssocID="{C482DFA6-3AA7-4182-9F9D-58155A1E7E93}" presName="Parent1" presStyleLbl="node1" presStyleIdx="0" presStyleCnt="6">
        <dgm:presLayoutVars>
          <dgm:chMax val="1"/>
          <dgm:chPref val="1"/>
          <dgm:bulletEnabled val="1"/>
        </dgm:presLayoutVars>
      </dgm:prSet>
      <dgm:spPr/>
    </dgm:pt>
    <dgm:pt modelId="{34AE33EA-D828-45B2-8A95-2088A9F842EB}" type="pres">
      <dgm:prSet presAssocID="{C482DFA6-3AA7-4182-9F9D-58155A1E7E93}" presName="Childtext1" presStyleLbl="revTx" presStyleIdx="0" presStyleCnt="3">
        <dgm:presLayoutVars>
          <dgm:chMax val="0"/>
          <dgm:chPref val="0"/>
          <dgm:bulletEnabled val="1"/>
        </dgm:presLayoutVars>
      </dgm:prSet>
      <dgm:spPr/>
    </dgm:pt>
    <dgm:pt modelId="{DDB31C04-FCDC-47D9-846D-1C8500D25A78}" type="pres">
      <dgm:prSet presAssocID="{C482DFA6-3AA7-4182-9F9D-58155A1E7E93}" presName="BalanceSpacing" presStyleCnt="0"/>
      <dgm:spPr/>
    </dgm:pt>
    <dgm:pt modelId="{E1798106-1DEA-467B-A9A0-F64FACA395C2}" type="pres">
      <dgm:prSet presAssocID="{C482DFA6-3AA7-4182-9F9D-58155A1E7E93}" presName="BalanceSpacing1" presStyleCnt="0"/>
      <dgm:spPr/>
    </dgm:pt>
    <dgm:pt modelId="{0206BECB-5A0A-41E6-A61E-F97B458899C3}" type="pres">
      <dgm:prSet presAssocID="{FC385DAC-CF6E-42A5-A656-10704A75BFA4}" presName="Accent1Text" presStyleLbl="node1" presStyleIdx="1" presStyleCnt="6"/>
      <dgm:spPr/>
    </dgm:pt>
    <dgm:pt modelId="{0C5A08BC-46DC-498A-9575-B883594704C0}" type="pres">
      <dgm:prSet presAssocID="{FC385DAC-CF6E-42A5-A656-10704A75BFA4}" presName="spaceBetweenRectangles" presStyleCnt="0"/>
      <dgm:spPr/>
    </dgm:pt>
    <dgm:pt modelId="{40012F3B-7F44-442B-BAFA-9E71609B918E}" type="pres">
      <dgm:prSet presAssocID="{C5979664-6D44-4482-B96C-8D2858A8862F}" presName="composite" presStyleCnt="0"/>
      <dgm:spPr/>
    </dgm:pt>
    <dgm:pt modelId="{E709B9C7-37B2-4097-984D-0F68B5D4F61F}" type="pres">
      <dgm:prSet presAssocID="{C5979664-6D44-4482-B96C-8D2858A8862F}" presName="Parent1" presStyleLbl="node1" presStyleIdx="2" presStyleCnt="6">
        <dgm:presLayoutVars>
          <dgm:chMax val="1"/>
          <dgm:chPref val="1"/>
          <dgm:bulletEnabled val="1"/>
        </dgm:presLayoutVars>
      </dgm:prSet>
      <dgm:spPr/>
    </dgm:pt>
    <dgm:pt modelId="{A460D573-8EBD-48C0-8D72-20C419392912}" type="pres">
      <dgm:prSet presAssocID="{C5979664-6D44-4482-B96C-8D2858A8862F}" presName="Childtext1" presStyleLbl="revTx" presStyleIdx="1" presStyleCnt="3">
        <dgm:presLayoutVars>
          <dgm:chMax val="0"/>
          <dgm:chPref val="0"/>
          <dgm:bulletEnabled val="1"/>
        </dgm:presLayoutVars>
      </dgm:prSet>
      <dgm:spPr/>
    </dgm:pt>
    <dgm:pt modelId="{5DB5232F-E229-42BE-9079-14A46E866399}" type="pres">
      <dgm:prSet presAssocID="{C5979664-6D44-4482-B96C-8D2858A8862F}" presName="BalanceSpacing" presStyleCnt="0"/>
      <dgm:spPr/>
    </dgm:pt>
    <dgm:pt modelId="{7A44F02A-2ED7-4493-82AD-038C751F3126}" type="pres">
      <dgm:prSet presAssocID="{C5979664-6D44-4482-B96C-8D2858A8862F}" presName="BalanceSpacing1" presStyleCnt="0"/>
      <dgm:spPr/>
    </dgm:pt>
    <dgm:pt modelId="{7E424B31-94D3-40DC-8FB9-06942F862BAC}" type="pres">
      <dgm:prSet presAssocID="{AD21150C-CA65-4C01-9C2B-3FD402C16F65}" presName="Accent1Text" presStyleLbl="node1" presStyleIdx="3" presStyleCnt="6"/>
      <dgm:spPr/>
    </dgm:pt>
    <dgm:pt modelId="{3187B218-9950-47A7-AECF-B5E5D4FCFDCF}" type="pres">
      <dgm:prSet presAssocID="{AD21150C-CA65-4C01-9C2B-3FD402C16F65}" presName="spaceBetweenRectangles" presStyleCnt="0"/>
      <dgm:spPr/>
    </dgm:pt>
    <dgm:pt modelId="{3961C493-6F89-4867-90BA-7F8A60F083AD}" type="pres">
      <dgm:prSet presAssocID="{06E8C3AD-6893-41FF-8089-6F75964D031E}" presName="composite" presStyleCnt="0"/>
      <dgm:spPr/>
    </dgm:pt>
    <dgm:pt modelId="{D693E152-8FF9-42C0-AD99-BEA483234741}" type="pres">
      <dgm:prSet presAssocID="{06E8C3AD-6893-41FF-8089-6F75964D031E}" presName="Parent1" presStyleLbl="node1" presStyleIdx="4" presStyleCnt="6">
        <dgm:presLayoutVars>
          <dgm:chMax val="1"/>
          <dgm:chPref val="1"/>
          <dgm:bulletEnabled val="1"/>
        </dgm:presLayoutVars>
      </dgm:prSet>
      <dgm:spPr/>
    </dgm:pt>
    <dgm:pt modelId="{D59573A1-D7EE-4A88-B089-0F5DCD8297CE}" type="pres">
      <dgm:prSet presAssocID="{06E8C3AD-6893-41FF-8089-6F75964D031E}" presName="Childtext1" presStyleLbl="revTx" presStyleIdx="2" presStyleCnt="3">
        <dgm:presLayoutVars>
          <dgm:chMax val="0"/>
          <dgm:chPref val="0"/>
          <dgm:bulletEnabled val="1"/>
        </dgm:presLayoutVars>
      </dgm:prSet>
      <dgm:spPr/>
    </dgm:pt>
    <dgm:pt modelId="{061E3AC8-884A-4CCD-9C80-5ACD42BD69AB}" type="pres">
      <dgm:prSet presAssocID="{06E8C3AD-6893-41FF-8089-6F75964D031E}" presName="BalanceSpacing" presStyleCnt="0"/>
      <dgm:spPr/>
    </dgm:pt>
    <dgm:pt modelId="{36C7F342-98F5-4E44-9882-F940F5F8BE2A}" type="pres">
      <dgm:prSet presAssocID="{06E8C3AD-6893-41FF-8089-6F75964D031E}" presName="BalanceSpacing1" presStyleCnt="0"/>
      <dgm:spPr/>
    </dgm:pt>
    <dgm:pt modelId="{2FC4DA30-5EFE-4D0E-9140-F74397082730}" type="pres">
      <dgm:prSet presAssocID="{CD24B22A-9025-41B9-9B92-5B56939CB9EA}" presName="Accent1Text" presStyleLbl="node1" presStyleIdx="5" presStyleCnt="6"/>
      <dgm:spPr/>
    </dgm:pt>
  </dgm:ptLst>
  <dgm:cxnLst>
    <dgm:cxn modelId="{60F10E0A-8009-4510-9695-8D20FB23B506}" type="presOf" srcId="{FC385DAC-CF6E-42A5-A656-10704A75BFA4}" destId="{0206BECB-5A0A-41E6-A61E-F97B458899C3}" srcOrd="0" destOrd="0" presId="urn:microsoft.com/office/officeart/2008/layout/AlternatingHexagons"/>
    <dgm:cxn modelId="{9D92450B-CD60-4911-939C-AD88FAA8C799}" srcId="{6EE75AEE-7623-4534-BCEC-B648091B9126}" destId="{06E8C3AD-6893-41FF-8089-6F75964D031E}" srcOrd="2" destOrd="0" parTransId="{8E587566-44EA-4D68-8F48-9A20F55E8DC2}" sibTransId="{CD24B22A-9025-41B9-9B92-5B56939CB9EA}"/>
    <dgm:cxn modelId="{99645160-3E00-4D77-88D0-D9E23ECC1B02}" srcId="{6EE75AEE-7623-4534-BCEC-B648091B9126}" destId="{C5979664-6D44-4482-B96C-8D2858A8862F}" srcOrd="1" destOrd="0" parTransId="{6058CFA3-5CEC-4952-BE0B-66848B1D1D9B}" sibTransId="{AD21150C-CA65-4C01-9C2B-3FD402C16F65}"/>
    <dgm:cxn modelId="{1CF47441-AA06-4361-AF30-2E5D4B932C81}" type="presOf" srcId="{AD21150C-CA65-4C01-9C2B-3FD402C16F65}" destId="{7E424B31-94D3-40DC-8FB9-06942F862BAC}" srcOrd="0" destOrd="0" presId="urn:microsoft.com/office/officeart/2008/layout/AlternatingHexagons"/>
    <dgm:cxn modelId="{88B43668-8621-4AA0-A09D-668987D040DA}" type="presOf" srcId="{CD24B22A-9025-41B9-9B92-5B56939CB9EA}" destId="{2FC4DA30-5EFE-4D0E-9140-F74397082730}" srcOrd="0" destOrd="0" presId="urn:microsoft.com/office/officeart/2008/layout/AlternatingHexagons"/>
    <dgm:cxn modelId="{5526E34C-0FD4-4FC1-91C3-A46298C68259}" srcId="{6EE75AEE-7623-4534-BCEC-B648091B9126}" destId="{C482DFA6-3AA7-4182-9F9D-58155A1E7E93}" srcOrd="0" destOrd="0" parTransId="{BF22BB16-9904-4038-935F-FA6B3A5F95E5}" sibTransId="{FC385DAC-CF6E-42A5-A656-10704A75BFA4}"/>
    <dgm:cxn modelId="{81799872-4DD6-4B85-8804-9ED5B5967C9F}" type="presOf" srcId="{C482DFA6-3AA7-4182-9F9D-58155A1E7E93}" destId="{C0A507E4-AF82-4267-84D3-3539B2494C6C}" srcOrd="0" destOrd="0" presId="urn:microsoft.com/office/officeart/2008/layout/AlternatingHexagons"/>
    <dgm:cxn modelId="{168F9F80-E153-4334-AF20-65755B7BE06B}" type="presOf" srcId="{6EE75AEE-7623-4534-BCEC-B648091B9126}" destId="{F576B980-C330-470C-8707-463D8F3593AE}" srcOrd="0" destOrd="0" presId="urn:microsoft.com/office/officeart/2008/layout/AlternatingHexagons"/>
    <dgm:cxn modelId="{DCBCEE86-F323-4CCF-B4C1-1DFB93F6D131}" type="presOf" srcId="{C5979664-6D44-4482-B96C-8D2858A8862F}" destId="{E709B9C7-37B2-4097-984D-0F68B5D4F61F}" srcOrd="0" destOrd="0" presId="urn:microsoft.com/office/officeart/2008/layout/AlternatingHexagons"/>
    <dgm:cxn modelId="{C74280FF-C55B-4D49-AB5A-BEDAB3D9F9BB}" type="presOf" srcId="{06E8C3AD-6893-41FF-8089-6F75964D031E}" destId="{D693E152-8FF9-42C0-AD99-BEA483234741}" srcOrd="0" destOrd="0" presId="urn:microsoft.com/office/officeart/2008/layout/AlternatingHexagons"/>
    <dgm:cxn modelId="{2AA5FF62-33DA-4D8A-9093-DB558484EA32}" type="presParOf" srcId="{F576B980-C330-470C-8707-463D8F3593AE}" destId="{9C2DB8E3-F16C-4573-95A7-90CAB6A1B060}" srcOrd="0" destOrd="0" presId="urn:microsoft.com/office/officeart/2008/layout/AlternatingHexagons"/>
    <dgm:cxn modelId="{350E08EF-69BA-41EB-B29A-39939B16C129}" type="presParOf" srcId="{9C2DB8E3-F16C-4573-95A7-90CAB6A1B060}" destId="{C0A507E4-AF82-4267-84D3-3539B2494C6C}" srcOrd="0" destOrd="0" presId="urn:microsoft.com/office/officeart/2008/layout/AlternatingHexagons"/>
    <dgm:cxn modelId="{C5B7A597-B126-4D4A-827A-F3672F698180}" type="presParOf" srcId="{9C2DB8E3-F16C-4573-95A7-90CAB6A1B060}" destId="{34AE33EA-D828-45B2-8A95-2088A9F842EB}" srcOrd="1" destOrd="0" presId="urn:microsoft.com/office/officeart/2008/layout/AlternatingHexagons"/>
    <dgm:cxn modelId="{1CBBBC1F-C430-41DC-8C0B-613985A37FB8}" type="presParOf" srcId="{9C2DB8E3-F16C-4573-95A7-90CAB6A1B060}" destId="{DDB31C04-FCDC-47D9-846D-1C8500D25A78}" srcOrd="2" destOrd="0" presId="urn:microsoft.com/office/officeart/2008/layout/AlternatingHexagons"/>
    <dgm:cxn modelId="{0C385558-6701-4718-849D-8215F1089D26}" type="presParOf" srcId="{9C2DB8E3-F16C-4573-95A7-90CAB6A1B060}" destId="{E1798106-1DEA-467B-A9A0-F64FACA395C2}" srcOrd="3" destOrd="0" presId="urn:microsoft.com/office/officeart/2008/layout/AlternatingHexagons"/>
    <dgm:cxn modelId="{63DD83F1-6CA3-492E-9DB7-E40CE361E9D8}" type="presParOf" srcId="{9C2DB8E3-F16C-4573-95A7-90CAB6A1B060}" destId="{0206BECB-5A0A-41E6-A61E-F97B458899C3}" srcOrd="4" destOrd="0" presId="urn:microsoft.com/office/officeart/2008/layout/AlternatingHexagons"/>
    <dgm:cxn modelId="{DA7CB245-DB9C-4201-9895-237207D4595E}" type="presParOf" srcId="{F576B980-C330-470C-8707-463D8F3593AE}" destId="{0C5A08BC-46DC-498A-9575-B883594704C0}" srcOrd="1" destOrd="0" presId="urn:microsoft.com/office/officeart/2008/layout/AlternatingHexagons"/>
    <dgm:cxn modelId="{D5B1A479-10CD-41DA-9897-6FFA2FCCCDC4}" type="presParOf" srcId="{F576B980-C330-470C-8707-463D8F3593AE}" destId="{40012F3B-7F44-442B-BAFA-9E71609B918E}" srcOrd="2" destOrd="0" presId="urn:microsoft.com/office/officeart/2008/layout/AlternatingHexagons"/>
    <dgm:cxn modelId="{B84811AB-44A4-42AB-AA6D-A49C513B0A77}" type="presParOf" srcId="{40012F3B-7F44-442B-BAFA-9E71609B918E}" destId="{E709B9C7-37B2-4097-984D-0F68B5D4F61F}" srcOrd="0" destOrd="0" presId="urn:microsoft.com/office/officeart/2008/layout/AlternatingHexagons"/>
    <dgm:cxn modelId="{06FC3261-92BA-4F8D-8DC5-76822234A75C}" type="presParOf" srcId="{40012F3B-7F44-442B-BAFA-9E71609B918E}" destId="{A460D573-8EBD-48C0-8D72-20C419392912}" srcOrd="1" destOrd="0" presId="urn:microsoft.com/office/officeart/2008/layout/AlternatingHexagons"/>
    <dgm:cxn modelId="{755C0755-704E-4CB0-BB50-9CDE432C1FEC}" type="presParOf" srcId="{40012F3B-7F44-442B-BAFA-9E71609B918E}" destId="{5DB5232F-E229-42BE-9079-14A46E866399}" srcOrd="2" destOrd="0" presId="urn:microsoft.com/office/officeart/2008/layout/AlternatingHexagons"/>
    <dgm:cxn modelId="{7B35BC51-5142-4D08-A3B4-AC1D9F3B7202}" type="presParOf" srcId="{40012F3B-7F44-442B-BAFA-9E71609B918E}" destId="{7A44F02A-2ED7-4493-82AD-038C751F3126}" srcOrd="3" destOrd="0" presId="urn:microsoft.com/office/officeart/2008/layout/AlternatingHexagons"/>
    <dgm:cxn modelId="{5C45B764-B838-4DD8-9312-64F530886022}" type="presParOf" srcId="{40012F3B-7F44-442B-BAFA-9E71609B918E}" destId="{7E424B31-94D3-40DC-8FB9-06942F862BAC}" srcOrd="4" destOrd="0" presId="urn:microsoft.com/office/officeart/2008/layout/AlternatingHexagons"/>
    <dgm:cxn modelId="{355820D0-79EF-4150-8050-13408EF5B534}" type="presParOf" srcId="{F576B980-C330-470C-8707-463D8F3593AE}" destId="{3187B218-9950-47A7-AECF-B5E5D4FCFDCF}" srcOrd="3" destOrd="0" presId="urn:microsoft.com/office/officeart/2008/layout/AlternatingHexagons"/>
    <dgm:cxn modelId="{0F416F1C-8548-491B-96E6-46263906168E}" type="presParOf" srcId="{F576B980-C330-470C-8707-463D8F3593AE}" destId="{3961C493-6F89-4867-90BA-7F8A60F083AD}" srcOrd="4" destOrd="0" presId="urn:microsoft.com/office/officeart/2008/layout/AlternatingHexagons"/>
    <dgm:cxn modelId="{9E11234A-DD65-4DBA-8117-4450BEE71CCC}" type="presParOf" srcId="{3961C493-6F89-4867-90BA-7F8A60F083AD}" destId="{D693E152-8FF9-42C0-AD99-BEA483234741}" srcOrd="0" destOrd="0" presId="urn:microsoft.com/office/officeart/2008/layout/AlternatingHexagons"/>
    <dgm:cxn modelId="{18361757-7142-465F-BE0A-A323F723B66C}" type="presParOf" srcId="{3961C493-6F89-4867-90BA-7F8A60F083AD}" destId="{D59573A1-D7EE-4A88-B089-0F5DCD8297CE}" srcOrd="1" destOrd="0" presId="urn:microsoft.com/office/officeart/2008/layout/AlternatingHexagons"/>
    <dgm:cxn modelId="{F3486CB3-A66B-4DE6-9BBC-0CE698FBCC8C}" type="presParOf" srcId="{3961C493-6F89-4867-90BA-7F8A60F083AD}" destId="{061E3AC8-884A-4CCD-9C80-5ACD42BD69AB}" srcOrd="2" destOrd="0" presId="urn:microsoft.com/office/officeart/2008/layout/AlternatingHexagons"/>
    <dgm:cxn modelId="{9992CF09-97FF-4956-9AC5-F071774C53E1}" type="presParOf" srcId="{3961C493-6F89-4867-90BA-7F8A60F083AD}" destId="{36C7F342-98F5-4E44-9882-F940F5F8BE2A}" srcOrd="3" destOrd="0" presId="urn:microsoft.com/office/officeart/2008/layout/AlternatingHexagons"/>
    <dgm:cxn modelId="{D0A7360F-BC3E-4BDD-AF85-D81E3D1B79BF}" type="presParOf" srcId="{3961C493-6F89-4867-90BA-7F8A60F083AD}" destId="{2FC4DA30-5EFE-4D0E-9140-F7439708273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FF86E9-E364-489C-BE0E-5030270542A9}"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E86FEB86-3591-4353-B2AB-00EBDACA62BD}">
      <dgm:prSet phldrT="[Text]"/>
      <dgm:spPr/>
      <dgm:t>
        <a:bodyPr/>
        <a:lstStyle/>
        <a:p>
          <a:r>
            <a:rPr lang="en-US" dirty="0"/>
            <a:t>Lower value</a:t>
          </a:r>
        </a:p>
      </dgm:t>
    </dgm:pt>
    <dgm:pt modelId="{84304720-BCEF-4A1E-8CB2-30F7BB91DBC7}" type="parTrans" cxnId="{6ECC2A06-ABC1-498B-9438-365BC6E42B3C}">
      <dgm:prSet/>
      <dgm:spPr/>
      <dgm:t>
        <a:bodyPr/>
        <a:lstStyle/>
        <a:p>
          <a:endParaRPr lang="en-US"/>
        </a:p>
      </dgm:t>
    </dgm:pt>
    <dgm:pt modelId="{750BBA4A-A7D7-41FB-828D-87875DD429E6}" type="sibTrans" cxnId="{6ECC2A06-ABC1-498B-9438-365BC6E42B3C}">
      <dgm:prSet/>
      <dgm:spPr/>
      <dgm:t>
        <a:bodyPr/>
        <a:lstStyle/>
        <a:p>
          <a:endParaRPr lang="en-US"/>
        </a:p>
      </dgm:t>
    </dgm:pt>
    <dgm:pt modelId="{EFF69457-FDA7-4252-8C8C-6DD80C85A30D}">
      <dgm:prSet phldrT="[Text]"/>
      <dgm:spPr/>
      <dgm:t>
        <a:bodyPr/>
        <a:lstStyle/>
        <a:p>
          <a:r>
            <a:rPr lang="en-US" dirty="0"/>
            <a:t>Social problems</a:t>
          </a:r>
        </a:p>
      </dgm:t>
    </dgm:pt>
    <dgm:pt modelId="{4013747E-9B88-4433-8185-C377ADDF7E1A}" type="parTrans" cxnId="{0DA678DD-2DA7-4309-849E-B21F6A18E9F3}">
      <dgm:prSet/>
      <dgm:spPr/>
      <dgm:t>
        <a:bodyPr/>
        <a:lstStyle/>
        <a:p>
          <a:endParaRPr lang="en-US"/>
        </a:p>
      </dgm:t>
    </dgm:pt>
    <dgm:pt modelId="{5EA01B5B-7AAE-4F15-BF3F-F6C5AA471CEA}" type="sibTrans" cxnId="{0DA678DD-2DA7-4309-849E-B21F6A18E9F3}">
      <dgm:prSet/>
      <dgm:spPr/>
      <dgm:t>
        <a:bodyPr/>
        <a:lstStyle/>
        <a:p>
          <a:endParaRPr lang="en-US"/>
        </a:p>
      </dgm:t>
    </dgm:pt>
    <dgm:pt modelId="{CD21A234-AF86-437E-A926-6BF4E88251AD}">
      <dgm:prSet phldrT="[Text]"/>
      <dgm:spPr/>
      <dgm:t>
        <a:bodyPr/>
        <a:lstStyle/>
        <a:p>
          <a:r>
            <a:rPr lang="en-US" dirty="0"/>
            <a:t>Role impairment</a:t>
          </a:r>
        </a:p>
      </dgm:t>
    </dgm:pt>
    <dgm:pt modelId="{6B7B4610-0E9E-4A8F-8956-1C54015ECDF9}" type="parTrans" cxnId="{3988A2BD-5264-44EE-AD1A-A4FD0EB0040F}">
      <dgm:prSet/>
      <dgm:spPr/>
      <dgm:t>
        <a:bodyPr/>
        <a:lstStyle/>
        <a:p>
          <a:endParaRPr lang="en-US"/>
        </a:p>
      </dgm:t>
    </dgm:pt>
    <dgm:pt modelId="{7A459D3A-9B18-4385-8778-87C07D474F72}" type="sibTrans" cxnId="{3988A2BD-5264-44EE-AD1A-A4FD0EB0040F}">
      <dgm:prSet/>
      <dgm:spPr/>
      <dgm:t>
        <a:bodyPr/>
        <a:lstStyle/>
        <a:p>
          <a:endParaRPr lang="en-US"/>
        </a:p>
      </dgm:t>
    </dgm:pt>
    <dgm:pt modelId="{5900CF0D-6E8F-4A42-A24A-62A012AF0BFC}">
      <dgm:prSet phldrT="[Text]"/>
      <dgm:spPr/>
      <dgm:t>
        <a:bodyPr/>
        <a:lstStyle/>
        <a:p>
          <a:r>
            <a:rPr lang="en-US" dirty="0"/>
            <a:t>Higher value</a:t>
          </a:r>
        </a:p>
      </dgm:t>
    </dgm:pt>
    <dgm:pt modelId="{D8C31CA7-6706-485A-A4AE-2BD92A41B828}" type="parTrans" cxnId="{F9AD24AD-02D9-449F-B1D2-920AA30B1C82}">
      <dgm:prSet/>
      <dgm:spPr/>
      <dgm:t>
        <a:bodyPr/>
        <a:lstStyle/>
        <a:p>
          <a:endParaRPr lang="en-US"/>
        </a:p>
      </dgm:t>
    </dgm:pt>
    <dgm:pt modelId="{8D391CDE-BFE1-42AD-A192-CC810CC8ADD6}" type="sibTrans" cxnId="{F9AD24AD-02D9-449F-B1D2-920AA30B1C82}">
      <dgm:prSet/>
      <dgm:spPr/>
      <dgm:t>
        <a:bodyPr/>
        <a:lstStyle/>
        <a:p>
          <a:endParaRPr lang="en-US"/>
        </a:p>
      </dgm:t>
    </dgm:pt>
    <dgm:pt modelId="{1FB2041A-6A71-4EF7-B43F-AEB710F5BEEE}">
      <dgm:prSet phldrT="[Text]"/>
      <dgm:spPr/>
      <dgm:t>
        <a:bodyPr/>
        <a:lstStyle/>
        <a:p>
          <a:r>
            <a:rPr lang="en-US" dirty="0"/>
            <a:t>Hazardous Use*</a:t>
          </a:r>
        </a:p>
      </dgm:t>
    </dgm:pt>
    <dgm:pt modelId="{64AC8B21-41CA-40E1-A249-9130E087F1CF}" type="parTrans" cxnId="{15AD3B84-B130-4229-BCD6-D54FA6EDF50B}">
      <dgm:prSet/>
      <dgm:spPr/>
      <dgm:t>
        <a:bodyPr/>
        <a:lstStyle/>
        <a:p>
          <a:endParaRPr lang="en-US"/>
        </a:p>
      </dgm:t>
    </dgm:pt>
    <dgm:pt modelId="{84A84A2E-AC16-4D04-A03A-121268233B47}" type="sibTrans" cxnId="{15AD3B84-B130-4229-BCD6-D54FA6EDF50B}">
      <dgm:prSet/>
      <dgm:spPr/>
      <dgm:t>
        <a:bodyPr/>
        <a:lstStyle/>
        <a:p>
          <a:endParaRPr lang="en-US"/>
        </a:p>
      </dgm:t>
    </dgm:pt>
    <dgm:pt modelId="{5945FD21-B941-434F-B936-2587364BC689}">
      <dgm:prSet phldrT="[Text]"/>
      <dgm:spPr/>
      <dgm:t>
        <a:bodyPr/>
        <a:lstStyle/>
        <a:p>
          <a:r>
            <a:rPr lang="en-US" dirty="0"/>
            <a:t>Physical/Psych problems*</a:t>
          </a:r>
        </a:p>
      </dgm:t>
    </dgm:pt>
    <dgm:pt modelId="{FA3FB03D-D88E-40BD-962E-118685DC93DD}" type="parTrans" cxnId="{68741D73-65C2-4926-90C0-A20170A40550}">
      <dgm:prSet/>
      <dgm:spPr/>
      <dgm:t>
        <a:bodyPr/>
        <a:lstStyle/>
        <a:p>
          <a:endParaRPr lang="en-US"/>
        </a:p>
      </dgm:t>
    </dgm:pt>
    <dgm:pt modelId="{B4B663B8-54F9-489A-B899-A83F655CC5B2}" type="sibTrans" cxnId="{68741D73-65C2-4926-90C0-A20170A40550}">
      <dgm:prSet/>
      <dgm:spPr/>
      <dgm:t>
        <a:bodyPr/>
        <a:lstStyle/>
        <a:p>
          <a:endParaRPr lang="en-US"/>
        </a:p>
      </dgm:t>
    </dgm:pt>
    <dgm:pt modelId="{C7EC1B0E-E56D-4259-B870-0C7F7A0EB23B}">
      <dgm:prSet phldrT="[Text]"/>
      <dgm:spPr/>
      <dgm:t>
        <a:bodyPr/>
        <a:lstStyle/>
        <a:p>
          <a:r>
            <a:rPr lang="en-US" dirty="0"/>
            <a:t>Withdrawal</a:t>
          </a:r>
        </a:p>
      </dgm:t>
    </dgm:pt>
    <dgm:pt modelId="{9794C86B-5463-4D7E-9495-1212AEE0DDA4}" type="parTrans" cxnId="{5E0DB413-2170-4D26-A9CF-0FFFD4A48CDC}">
      <dgm:prSet/>
      <dgm:spPr/>
      <dgm:t>
        <a:bodyPr/>
        <a:lstStyle/>
        <a:p>
          <a:endParaRPr lang="en-US"/>
        </a:p>
      </dgm:t>
    </dgm:pt>
    <dgm:pt modelId="{F8E0D530-E94D-4011-8074-772EBFF6AFB0}" type="sibTrans" cxnId="{5E0DB413-2170-4D26-A9CF-0FFFD4A48CDC}">
      <dgm:prSet/>
      <dgm:spPr/>
      <dgm:t>
        <a:bodyPr/>
        <a:lstStyle/>
        <a:p>
          <a:endParaRPr lang="en-US"/>
        </a:p>
      </dgm:t>
    </dgm:pt>
    <dgm:pt modelId="{27487577-4448-48AA-9692-3569E10D7EFD}">
      <dgm:prSet phldrT="[Text]"/>
      <dgm:spPr/>
      <dgm:t>
        <a:bodyPr/>
        <a:lstStyle/>
        <a:p>
          <a:r>
            <a:rPr lang="en-US" dirty="0"/>
            <a:t>Tolerance</a:t>
          </a:r>
        </a:p>
      </dgm:t>
    </dgm:pt>
    <dgm:pt modelId="{183B2B0D-84AD-49FA-8717-6FD410652FF3}" type="parTrans" cxnId="{4D7FAB44-C02E-4A71-85E6-E16DD438DDD4}">
      <dgm:prSet/>
      <dgm:spPr/>
      <dgm:t>
        <a:bodyPr/>
        <a:lstStyle/>
        <a:p>
          <a:endParaRPr lang="en-US"/>
        </a:p>
      </dgm:t>
    </dgm:pt>
    <dgm:pt modelId="{EA4BEB30-C0C9-47DD-ADC7-6C25E48EC9DB}" type="sibTrans" cxnId="{4D7FAB44-C02E-4A71-85E6-E16DD438DDD4}">
      <dgm:prSet/>
      <dgm:spPr/>
      <dgm:t>
        <a:bodyPr/>
        <a:lstStyle/>
        <a:p>
          <a:endParaRPr lang="en-US"/>
        </a:p>
      </dgm:t>
    </dgm:pt>
    <dgm:pt modelId="{48BCD6A6-1C95-4CCA-91A8-D545061B762A}">
      <dgm:prSet phldrT="[Text]"/>
      <dgm:spPr/>
      <dgm:t>
        <a:bodyPr/>
        <a:lstStyle/>
        <a:p>
          <a:r>
            <a:rPr lang="en-US" dirty="0"/>
            <a:t>Quit or Cut Down</a:t>
          </a:r>
        </a:p>
      </dgm:t>
    </dgm:pt>
    <dgm:pt modelId="{733A533B-4E00-47D9-882A-C728D3EB209B}" type="parTrans" cxnId="{982F810F-5083-4048-8051-37C3E5E21BCB}">
      <dgm:prSet/>
      <dgm:spPr/>
      <dgm:t>
        <a:bodyPr/>
        <a:lstStyle/>
        <a:p>
          <a:endParaRPr lang="en-US"/>
        </a:p>
      </dgm:t>
    </dgm:pt>
    <dgm:pt modelId="{FC3158DD-6051-4351-BC25-CC1F2CD9383B}" type="sibTrans" cxnId="{982F810F-5083-4048-8051-37C3E5E21BCB}">
      <dgm:prSet/>
      <dgm:spPr/>
      <dgm:t>
        <a:bodyPr/>
        <a:lstStyle/>
        <a:p>
          <a:endParaRPr lang="en-US"/>
        </a:p>
      </dgm:t>
    </dgm:pt>
    <dgm:pt modelId="{2F78570C-BF69-4984-B7DC-9B4493971710}" type="pres">
      <dgm:prSet presAssocID="{1EFF86E9-E364-489C-BE0E-5030270542A9}" presName="outerComposite" presStyleCnt="0">
        <dgm:presLayoutVars>
          <dgm:chMax val="2"/>
          <dgm:animLvl val="lvl"/>
          <dgm:resizeHandles val="exact"/>
        </dgm:presLayoutVars>
      </dgm:prSet>
      <dgm:spPr/>
    </dgm:pt>
    <dgm:pt modelId="{EBDBA404-9508-48B6-8B06-4823C9FDD38A}" type="pres">
      <dgm:prSet presAssocID="{1EFF86E9-E364-489C-BE0E-5030270542A9}" presName="dummyMaxCanvas" presStyleCnt="0"/>
      <dgm:spPr/>
    </dgm:pt>
    <dgm:pt modelId="{A5E6866D-B278-4FC3-899F-9EBCB22F45EC}" type="pres">
      <dgm:prSet presAssocID="{1EFF86E9-E364-489C-BE0E-5030270542A9}" presName="parentComposite" presStyleCnt="0"/>
      <dgm:spPr/>
    </dgm:pt>
    <dgm:pt modelId="{7E2AD656-74EE-4E4F-8A0A-BAAE31280CAD}" type="pres">
      <dgm:prSet presAssocID="{1EFF86E9-E364-489C-BE0E-5030270542A9}" presName="parent1" presStyleLbl="alignAccFollowNode1" presStyleIdx="0" presStyleCnt="4">
        <dgm:presLayoutVars>
          <dgm:chMax val="4"/>
        </dgm:presLayoutVars>
      </dgm:prSet>
      <dgm:spPr/>
    </dgm:pt>
    <dgm:pt modelId="{168D04BE-1FA1-4A5C-A487-830C77E6326B}" type="pres">
      <dgm:prSet presAssocID="{1EFF86E9-E364-489C-BE0E-5030270542A9}" presName="parent2" presStyleLbl="alignAccFollowNode1" presStyleIdx="1" presStyleCnt="4">
        <dgm:presLayoutVars>
          <dgm:chMax val="4"/>
        </dgm:presLayoutVars>
      </dgm:prSet>
      <dgm:spPr/>
    </dgm:pt>
    <dgm:pt modelId="{F25489E9-5138-4F91-8399-46CD06AA8A90}" type="pres">
      <dgm:prSet presAssocID="{1EFF86E9-E364-489C-BE0E-5030270542A9}" presName="childrenComposite" presStyleCnt="0"/>
      <dgm:spPr/>
    </dgm:pt>
    <dgm:pt modelId="{CEEE500A-B15E-4494-9A94-F9C7F59388A2}" type="pres">
      <dgm:prSet presAssocID="{1EFF86E9-E364-489C-BE0E-5030270542A9}" presName="dummyMaxCanvas_ChildArea" presStyleCnt="0"/>
      <dgm:spPr/>
    </dgm:pt>
    <dgm:pt modelId="{8F437A6F-427B-4D82-95A9-D689A4904023}" type="pres">
      <dgm:prSet presAssocID="{1EFF86E9-E364-489C-BE0E-5030270542A9}" presName="fulcrum" presStyleLbl="alignAccFollowNode1" presStyleIdx="2" presStyleCnt="4"/>
      <dgm:spPr/>
    </dgm:pt>
    <dgm:pt modelId="{75FE7D6F-E877-480F-AC17-813B39F608C9}" type="pres">
      <dgm:prSet presAssocID="{1EFF86E9-E364-489C-BE0E-5030270542A9}" presName="balance_34" presStyleLbl="alignAccFollowNode1" presStyleIdx="3" presStyleCnt="4">
        <dgm:presLayoutVars>
          <dgm:bulletEnabled val="1"/>
        </dgm:presLayoutVars>
      </dgm:prSet>
      <dgm:spPr/>
    </dgm:pt>
    <dgm:pt modelId="{10FC4951-9EDE-46FA-AA38-174877D82C1B}" type="pres">
      <dgm:prSet presAssocID="{1EFF86E9-E364-489C-BE0E-5030270542A9}" presName="right_34_1" presStyleLbl="node1" presStyleIdx="0" presStyleCnt="7">
        <dgm:presLayoutVars>
          <dgm:bulletEnabled val="1"/>
        </dgm:presLayoutVars>
      </dgm:prSet>
      <dgm:spPr/>
    </dgm:pt>
    <dgm:pt modelId="{1EA65882-1983-4B41-B34D-20E90F937757}" type="pres">
      <dgm:prSet presAssocID="{1EFF86E9-E364-489C-BE0E-5030270542A9}" presName="right_34_2" presStyleLbl="node1" presStyleIdx="1" presStyleCnt="7">
        <dgm:presLayoutVars>
          <dgm:bulletEnabled val="1"/>
        </dgm:presLayoutVars>
      </dgm:prSet>
      <dgm:spPr/>
    </dgm:pt>
    <dgm:pt modelId="{DDE31BCE-43F3-48B9-BF95-FEAF7F351E63}" type="pres">
      <dgm:prSet presAssocID="{1EFF86E9-E364-489C-BE0E-5030270542A9}" presName="right_34_3" presStyleLbl="node1" presStyleIdx="2" presStyleCnt="7">
        <dgm:presLayoutVars>
          <dgm:bulletEnabled val="1"/>
        </dgm:presLayoutVars>
      </dgm:prSet>
      <dgm:spPr/>
    </dgm:pt>
    <dgm:pt modelId="{6E8E42F2-F8C2-4402-8FDD-F7713EDE260E}" type="pres">
      <dgm:prSet presAssocID="{1EFF86E9-E364-489C-BE0E-5030270542A9}" presName="right_34_4" presStyleLbl="node1" presStyleIdx="3" presStyleCnt="7">
        <dgm:presLayoutVars>
          <dgm:bulletEnabled val="1"/>
        </dgm:presLayoutVars>
      </dgm:prSet>
      <dgm:spPr/>
    </dgm:pt>
    <dgm:pt modelId="{09F957F7-E83D-4B0A-8876-6BB47A2ADB28}" type="pres">
      <dgm:prSet presAssocID="{1EFF86E9-E364-489C-BE0E-5030270542A9}" presName="left_34_1" presStyleLbl="node1" presStyleIdx="4" presStyleCnt="7">
        <dgm:presLayoutVars>
          <dgm:bulletEnabled val="1"/>
        </dgm:presLayoutVars>
      </dgm:prSet>
      <dgm:spPr/>
    </dgm:pt>
    <dgm:pt modelId="{F010C113-1C13-4A10-8DA6-2806FC46DA1F}" type="pres">
      <dgm:prSet presAssocID="{1EFF86E9-E364-489C-BE0E-5030270542A9}" presName="left_34_2" presStyleLbl="node1" presStyleIdx="5" presStyleCnt="7">
        <dgm:presLayoutVars>
          <dgm:bulletEnabled val="1"/>
        </dgm:presLayoutVars>
      </dgm:prSet>
      <dgm:spPr/>
    </dgm:pt>
    <dgm:pt modelId="{B29F8AEA-68EA-4FBB-AE53-D25359766C15}" type="pres">
      <dgm:prSet presAssocID="{1EFF86E9-E364-489C-BE0E-5030270542A9}" presName="left_34_3" presStyleLbl="node1" presStyleIdx="6" presStyleCnt="7">
        <dgm:presLayoutVars>
          <dgm:bulletEnabled val="1"/>
        </dgm:presLayoutVars>
      </dgm:prSet>
      <dgm:spPr/>
    </dgm:pt>
  </dgm:ptLst>
  <dgm:cxnLst>
    <dgm:cxn modelId="{6ECC2A06-ABC1-498B-9438-365BC6E42B3C}" srcId="{1EFF86E9-E364-489C-BE0E-5030270542A9}" destId="{E86FEB86-3591-4353-B2AB-00EBDACA62BD}" srcOrd="0" destOrd="0" parTransId="{84304720-BCEF-4A1E-8CB2-30F7BB91DBC7}" sibTransId="{750BBA4A-A7D7-41FB-828D-87875DD429E6}"/>
    <dgm:cxn modelId="{982F810F-5083-4048-8051-37C3E5E21BCB}" srcId="{5900CF0D-6E8F-4A42-A24A-62A012AF0BFC}" destId="{48BCD6A6-1C95-4CCA-91A8-D545061B762A}" srcOrd="2" destOrd="0" parTransId="{733A533B-4E00-47D9-882A-C728D3EB209B}" sibTransId="{FC3158DD-6051-4351-BC25-CC1F2CD9383B}"/>
    <dgm:cxn modelId="{D8856C10-46F9-4AF9-A53A-8889A21FD069}" type="presOf" srcId="{C7EC1B0E-E56D-4259-B870-0C7F7A0EB23B}" destId="{6E8E42F2-F8C2-4402-8FDD-F7713EDE260E}" srcOrd="0" destOrd="0" presId="urn:microsoft.com/office/officeart/2005/8/layout/balance1"/>
    <dgm:cxn modelId="{5E0DB413-2170-4D26-A9CF-0FFFD4A48CDC}" srcId="{5900CF0D-6E8F-4A42-A24A-62A012AF0BFC}" destId="{C7EC1B0E-E56D-4259-B870-0C7F7A0EB23B}" srcOrd="3" destOrd="0" parTransId="{9794C86B-5463-4D7E-9495-1212AEE0DDA4}" sibTransId="{F8E0D530-E94D-4011-8074-772EBFF6AFB0}"/>
    <dgm:cxn modelId="{10E9A227-0CC1-45C5-95BE-D371CE7096DF}" type="presOf" srcId="{EFF69457-FDA7-4252-8C8C-6DD80C85A30D}" destId="{09F957F7-E83D-4B0A-8876-6BB47A2ADB28}" srcOrd="0" destOrd="0" presId="urn:microsoft.com/office/officeart/2005/8/layout/balance1"/>
    <dgm:cxn modelId="{9BBB0C32-8126-4BBE-BEEF-D3BD970BC6CB}" type="presOf" srcId="{E86FEB86-3591-4353-B2AB-00EBDACA62BD}" destId="{7E2AD656-74EE-4E4F-8A0A-BAAE31280CAD}" srcOrd="0" destOrd="0" presId="urn:microsoft.com/office/officeart/2005/8/layout/balance1"/>
    <dgm:cxn modelId="{C957F833-5193-413B-803F-30D0B07ABFB3}" type="presOf" srcId="{27487577-4448-48AA-9692-3569E10D7EFD}" destId="{F010C113-1C13-4A10-8DA6-2806FC46DA1F}" srcOrd="0" destOrd="0" presId="urn:microsoft.com/office/officeart/2005/8/layout/balance1"/>
    <dgm:cxn modelId="{0F1D113A-1FE8-40AE-A78A-44C360851C15}" type="presOf" srcId="{5900CF0D-6E8F-4A42-A24A-62A012AF0BFC}" destId="{168D04BE-1FA1-4A5C-A487-830C77E6326B}" srcOrd="0" destOrd="0" presId="urn:microsoft.com/office/officeart/2005/8/layout/balance1"/>
    <dgm:cxn modelId="{4D7FAB44-C02E-4A71-85E6-E16DD438DDD4}" srcId="{E86FEB86-3591-4353-B2AB-00EBDACA62BD}" destId="{27487577-4448-48AA-9692-3569E10D7EFD}" srcOrd="1" destOrd="0" parTransId="{183B2B0D-84AD-49FA-8717-6FD410652FF3}" sibTransId="{EA4BEB30-C0C9-47DD-ADC7-6C25E48EC9DB}"/>
    <dgm:cxn modelId="{1CDEB467-9FBB-419A-9D49-C2641DAD085B}" type="presOf" srcId="{CD21A234-AF86-437E-A926-6BF4E88251AD}" destId="{B29F8AEA-68EA-4FBB-AE53-D25359766C15}" srcOrd="0" destOrd="0" presId="urn:microsoft.com/office/officeart/2005/8/layout/balance1"/>
    <dgm:cxn modelId="{68741D73-65C2-4926-90C0-A20170A40550}" srcId="{5900CF0D-6E8F-4A42-A24A-62A012AF0BFC}" destId="{5945FD21-B941-434F-B936-2587364BC689}" srcOrd="1" destOrd="0" parTransId="{FA3FB03D-D88E-40BD-962E-118685DC93DD}" sibTransId="{B4B663B8-54F9-489A-B899-A83F655CC5B2}"/>
    <dgm:cxn modelId="{881FA37D-77FE-42AA-A847-7F8F39F67164}" type="presOf" srcId="{1FB2041A-6A71-4EF7-B43F-AEB710F5BEEE}" destId="{10FC4951-9EDE-46FA-AA38-174877D82C1B}" srcOrd="0" destOrd="0" presId="urn:microsoft.com/office/officeart/2005/8/layout/balance1"/>
    <dgm:cxn modelId="{15AD3B84-B130-4229-BCD6-D54FA6EDF50B}" srcId="{5900CF0D-6E8F-4A42-A24A-62A012AF0BFC}" destId="{1FB2041A-6A71-4EF7-B43F-AEB710F5BEEE}" srcOrd="0" destOrd="0" parTransId="{64AC8B21-41CA-40E1-A249-9130E087F1CF}" sibTransId="{84A84A2E-AC16-4D04-A03A-121268233B47}"/>
    <dgm:cxn modelId="{D4F97192-9EF3-4840-85ED-AEA09947C217}" type="presOf" srcId="{1EFF86E9-E364-489C-BE0E-5030270542A9}" destId="{2F78570C-BF69-4984-B7DC-9B4493971710}" srcOrd="0" destOrd="0" presId="urn:microsoft.com/office/officeart/2005/8/layout/balance1"/>
    <dgm:cxn modelId="{F2503DA5-B10D-40A3-9ACC-E3109279510F}" type="presOf" srcId="{48BCD6A6-1C95-4CCA-91A8-D545061B762A}" destId="{DDE31BCE-43F3-48B9-BF95-FEAF7F351E63}" srcOrd="0" destOrd="0" presId="urn:microsoft.com/office/officeart/2005/8/layout/balance1"/>
    <dgm:cxn modelId="{F9AD24AD-02D9-449F-B1D2-920AA30B1C82}" srcId="{1EFF86E9-E364-489C-BE0E-5030270542A9}" destId="{5900CF0D-6E8F-4A42-A24A-62A012AF0BFC}" srcOrd="1" destOrd="0" parTransId="{D8C31CA7-6706-485A-A4AE-2BD92A41B828}" sibTransId="{8D391CDE-BFE1-42AD-A192-CC810CC8ADD6}"/>
    <dgm:cxn modelId="{3988A2BD-5264-44EE-AD1A-A4FD0EB0040F}" srcId="{E86FEB86-3591-4353-B2AB-00EBDACA62BD}" destId="{CD21A234-AF86-437E-A926-6BF4E88251AD}" srcOrd="2" destOrd="0" parTransId="{6B7B4610-0E9E-4A8F-8956-1C54015ECDF9}" sibTransId="{7A459D3A-9B18-4385-8778-87C07D474F72}"/>
    <dgm:cxn modelId="{B830D8D5-AEBF-42AE-B7CB-0BBAE16AE2D5}" type="presOf" srcId="{5945FD21-B941-434F-B936-2587364BC689}" destId="{1EA65882-1983-4B41-B34D-20E90F937757}" srcOrd="0" destOrd="0" presId="urn:microsoft.com/office/officeart/2005/8/layout/balance1"/>
    <dgm:cxn modelId="{0DA678DD-2DA7-4309-849E-B21F6A18E9F3}" srcId="{E86FEB86-3591-4353-B2AB-00EBDACA62BD}" destId="{EFF69457-FDA7-4252-8C8C-6DD80C85A30D}" srcOrd="0" destOrd="0" parTransId="{4013747E-9B88-4433-8185-C377ADDF7E1A}" sibTransId="{5EA01B5B-7AAE-4F15-BF3F-F6C5AA471CEA}"/>
    <dgm:cxn modelId="{6C8D61AB-219C-427A-96CA-6459C2378333}" type="presParOf" srcId="{2F78570C-BF69-4984-B7DC-9B4493971710}" destId="{EBDBA404-9508-48B6-8B06-4823C9FDD38A}" srcOrd="0" destOrd="0" presId="urn:microsoft.com/office/officeart/2005/8/layout/balance1"/>
    <dgm:cxn modelId="{22052031-B596-4E14-9AC3-FD1F83D3BE92}" type="presParOf" srcId="{2F78570C-BF69-4984-B7DC-9B4493971710}" destId="{A5E6866D-B278-4FC3-899F-9EBCB22F45EC}" srcOrd="1" destOrd="0" presId="urn:microsoft.com/office/officeart/2005/8/layout/balance1"/>
    <dgm:cxn modelId="{D14230E4-8133-4870-B3B0-813B1E4B7450}" type="presParOf" srcId="{A5E6866D-B278-4FC3-899F-9EBCB22F45EC}" destId="{7E2AD656-74EE-4E4F-8A0A-BAAE31280CAD}" srcOrd="0" destOrd="0" presId="urn:microsoft.com/office/officeart/2005/8/layout/balance1"/>
    <dgm:cxn modelId="{DE4A1415-CC17-41A0-8AB6-832D270DDBE9}" type="presParOf" srcId="{A5E6866D-B278-4FC3-899F-9EBCB22F45EC}" destId="{168D04BE-1FA1-4A5C-A487-830C77E6326B}" srcOrd="1" destOrd="0" presId="urn:microsoft.com/office/officeart/2005/8/layout/balance1"/>
    <dgm:cxn modelId="{E26C51DA-308E-435A-9FA8-2F5AAE558EA1}" type="presParOf" srcId="{2F78570C-BF69-4984-B7DC-9B4493971710}" destId="{F25489E9-5138-4F91-8399-46CD06AA8A90}" srcOrd="2" destOrd="0" presId="urn:microsoft.com/office/officeart/2005/8/layout/balance1"/>
    <dgm:cxn modelId="{1B0BCE75-F6CE-4DF7-B15C-5C1A03FFC142}" type="presParOf" srcId="{F25489E9-5138-4F91-8399-46CD06AA8A90}" destId="{CEEE500A-B15E-4494-9A94-F9C7F59388A2}" srcOrd="0" destOrd="0" presId="urn:microsoft.com/office/officeart/2005/8/layout/balance1"/>
    <dgm:cxn modelId="{5234026E-5584-4C9F-A491-DC5D73FF6807}" type="presParOf" srcId="{F25489E9-5138-4F91-8399-46CD06AA8A90}" destId="{8F437A6F-427B-4D82-95A9-D689A4904023}" srcOrd="1" destOrd="0" presId="urn:microsoft.com/office/officeart/2005/8/layout/balance1"/>
    <dgm:cxn modelId="{3A140100-378D-49D2-B076-4B55FD27507B}" type="presParOf" srcId="{F25489E9-5138-4F91-8399-46CD06AA8A90}" destId="{75FE7D6F-E877-480F-AC17-813B39F608C9}" srcOrd="2" destOrd="0" presId="urn:microsoft.com/office/officeart/2005/8/layout/balance1"/>
    <dgm:cxn modelId="{D5183982-BE3A-4515-958D-4A4BC6A334FF}" type="presParOf" srcId="{F25489E9-5138-4F91-8399-46CD06AA8A90}" destId="{10FC4951-9EDE-46FA-AA38-174877D82C1B}" srcOrd="3" destOrd="0" presId="urn:microsoft.com/office/officeart/2005/8/layout/balance1"/>
    <dgm:cxn modelId="{51EBE680-6131-473D-8984-92625ADD1461}" type="presParOf" srcId="{F25489E9-5138-4F91-8399-46CD06AA8A90}" destId="{1EA65882-1983-4B41-B34D-20E90F937757}" srcOrd="4" destOrd="0" presId="urn:microsoft.com/office/officeart/2005/8/layout/balance1"/>
    <dgm:cxn modelId="{E0A948D5-187F-4604-A4C6-219E118BD622}" type="presParOf" srcId="{F25489E9-5138-4F91-8399-46CD06AA8A90}" destId="{DDE31BCE-43F3-48B9-BF95-FEAF7F351E63}" srcOrd="5" destOrd="0" presId="urn:microsoft.com/office/officeart/2005/8/layout/balance1"/>
    <dgm:cxn modelId="{D5C82A4E-E042-4901-9776-101010C48FE4}" type="presParOf" srcId="{F25489E9-5138-4F91-8399-46CD06AA8A90}" destId="{6E8E42F2-F8C2-4402-8FDD-F7713EDE260E}" srcOrd="6" destOrd="0" presId="urn:microsoft.com/office/officeart/2005/8/layout/balance1"/>
    <dgm:cxn modelId="{B9A56BFC-D768-447E-972B-F68C16A8CEF1}" type="presParOf" srcId="{F25489E9-5138-4F91-8399-46CD06AA8A90}" destId="{09F957F7-E83D-4B0A-8876-6BB47A2ADB28}" srcOrd="7" destOrd="0" presId="urn:microsoft.com/office/officeart/2005/8/layout/balance1"/>
    <dgm:cxn modelId="{C85A436C-767D-4AB0-BCEA-A6D34173C8C0}" type="presParOf" srcId="{F25489E9-5138-4F91-8399-46CD06AA8A90}" destId="{F010C113-1C13-4A10-8DA6-2806FC46DA1F}" srcOrd="8" destOrd="0" presId="urn:microsoft.com/office/officeart/2005/8/layout/balance1"/>
    <dgm:cxn modelId="{C90C5A85-7A9F-42FD-B486-8BC9D3B1B35C}" type="presParOf" srcId="{F25489E9-5138-4F91-8399-46CD06AA8A90}" destId="{B29F8AEA-68EA-4FBB-AE53-D25359766C15}"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FF86E9-E364-489C-BE0E-5030270542A9}"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E86FEB86-3591-4353-B2AB-00EBDACA62BD}">
      <dgm:prSet phldrT="[Text]"/>
      <dgm:spPr/>
      <dgm:t>
        <a:bodyPr/>
        <a:lstStyle/>
        <a:p>
          <a:r>
            <a:rPr lang="en-US" dirty="0"/>
            <a:t>Lower value</a:t>
          </a:r>
        </a:p>
      </dgm:t>
    </dgm:pt>
    <dgm:pt modelId="{84304720-BCEF-4A1E-8CB2-30F7BB91DBC7}" type="parTrans" cxnId="{6ECC2A06-ABC1-498B-9438-365BC6E42B3C}">
      <dgm:prSet/>
      <dgm:spPr/>
      <dgm:t>
        <a:bodyPr/>
        <a:lstStyle/>
        <a:p>
          <a:endParaRPr lang="en-US"/>
        </a:p>
      </dgm:t>
    </dgm:pt>
    <dgm:pt modelId="{750BBA4A-A7D7-41FB-828D-87875DD429E6}" type="sibTrans" cxnId="{6ECC2A06-ABC1-498B-9438-365BC6E42B3C}">
      <dgm:prSet/>
      <dgm:spPr/>
      <dgm:t>
        <a:bodyPr/>
        <a:lstStyle/>
        <a:p>
          <a:endParaRPr lang="en-US"/>
        </a:p>
      </dgm:t>
    </dgm:pt>
    <dgm:pt modelId="{EFF69457-FDA7-4252-8C8C-6DD80C85A30D}">
      <dgm:prSet phldrT="[Text]"/>
      <dgm:spPr/>
      <dgm:t>
        <a:bodyPr/>
        <a:lstStyle/>
        <a:p>
          <a:r>
            <a:rPr lang="en-US" dirty="0"/>
            <a:t>Role impairment</a:t>
          </a:r>
        </a:p>
      </dgm:t>
    </dgm:pt>
    <dgm:pt modelId="{4013747E-9B88-4433-8185-C377ADDF7E1A}" type="parTrans" cxnId="{0DA678DD-2DA7-4309-849E-B21F6A18E9F3}">
      <dgm:prSet/>
      <dgm:spPr/>
      <dgm:t>
        <a:bodyPr/>
        <a:lstStyle/>
        <a:p>
          <a:endParaRPr lang="en-US"/>
        </a:p>
      </dgm:t>
    </dgm:pt>
    <dgm:pt modelId="{5EA01B5B-7AAE-4F15-BF3F-F6C5AA471CEA}" type="sibTrans" cxnId="{0DA678DD-2DA7-4309-849E-B21F6A18E9F3}">
      <dgm:prSet/>
      <dgm:spPr/>
      <dgm:t>
        <a:bodyPr/>
        <a:lstStyle/>
        <a:p>
          <a:endParaRPr lang="en-US"/>
        </a:p>
      </dgm:t>
    </dgm:pt>
    <dgm:pt modelId="{5900CF0D-6E8F-4A42-A24A-62A012AF0BFC}">
      <dgm:prSet phldrT="[Text]"/>
      <dgm:spPr/>
      <dgm:t>
        <a:bodyPr/>
        <a:lstStyle/>
        <a:p>
          <a:r>
            <a:rPr lang="en-US" dirty="0"/>
            <a:t>Higher value</a:t>
          </a:r>
        </a:p>
      </dgm:t>
    </dgm:pt>
    <dgm:pt modelId="{D8C31CA7-6706-485A-A4AE-2BD92A41B828}" type="parTrans" cxnId="{F9AD24AD-02D9-449F-B1D2-920AA30B1C82}">
      <dgm:prSet/>
      <dgm:spPr/>
      <dgm:t>
        <a:bodyPr/>
        <a:lstStyle/>
        <a:p>
          <a:endParaRPr lang="en-US"/>
        </a:p>
      </dgm:t>
    </dgm:pt>
    <dgm:pt modelId="{8D391CDE-BFE1-42AD-A192-CC810CC8ADD6}" type="sibTrans" cxnId="{F9AD24AD-02D9-449F-B1D2-920AA30B1C82}">
      <dgm:prSet/>
      <dgm:spPr/>
      <dgm:t>
        <a:bodyPr/>
        <a:lstStyle/>
        <a:p>
          <a:endParaRPr lang="en-US"/>
        </a:p>
      </dgm:t>
    </dgm:pt>
    <dgm:pt modelId="{1FB2041A-6A71-4EF7-B43F-AEB710F5BEEE}">
      <dgm:prSet phldrT="[Text]"/>
      <dgm:spPr/>
      <dgm:t>
        <a:bodyPr/>
        <a:lstStyle/>
        <a:p>
          <a:r>
            <a:rPr lang="en-US" dirty="0"/>
            <a:t>Quit or Cut Down</a:t>
          </a:r>
        </a:p>
      </dgm:t>
    </dgm:pt>
    <dgm:pt modelId="{64AC8B21-41CA-40E1-A249-9130E087F1CF}" type="parTrans" cxnId="{15AD3B84-B130-4229-BCD6-D54FA6EDF50B}">
      <dgm:prSet/>
      <dgm:spPr/>
      <dgm:t>
        <a:bodyPr/>
        <a:lstStyle/>
        <a:p>
          <a:endParaRPr lang="en-US"/>
        </a:p>
      </dgm:t>
    </dgm:pt>
    <dgm:pt modelId="{84A84A2E-AC16-4D04-A03A-121268233B47}" type="sibTrans" cxnId="{15AD3B84-B130-4229-BCD6-D54FA6EDF50B}">
      <dgm:prSet/>
      <dgm:spPr/>
      <dgm:t>
        <a:bodyPr/>
        <a:lstStyle/>
        <a:p>
          <a:endParaRPr lang="en-US"/>
        </a:p>
      </dgm:t>
    </dgm:pt>
    <dgm:pt modelId="{5945FD21-B941-434F-B936-2587364BC689}">
      <dgm:prSet phldrT="[Text]"/>
      <dgm:spPr/>
      <dgm:t>
        <a:bodyPr/>
        <a:lstStyle/>
        <a:p>
          <a:r>
            <a:rPr lang="en-US" dirty="0"/>
            <a:t>Physical/Psych problems*</a:t>
          </a:r>
        </a:p>
      </dgm:t>
    </dgm:pt>
    <dgm:pt modelId="{FA3FB03D-D88E-40BD-962E-118685DC93DD}" type="parTrans" cxnId="{68741D73-65C2-4926-90C0-A20170A40550}">
      <dgm:prSet/>
      <dgm:spPr/>
      <dgm:t>
        <a:bodyPr/>
        <a:lstStyle/>
        <a:p>
          <a:endParaRPr lang="en-US"/>
        </a:p>
      </dgm:t>
    </dgm:pt>
    <dgm:pt modelId="{B4B663B8-54F9-489A-B899-A83F655CC5B2}" type="sibTrans" cxnId="{68741D73-65C2-4926-90C0-A20170A40550}">
      <dgm:prSet/>
      <dgm:spPr/>
      <dgm:t>
        <a:bodyPr/>
        <a:lstStyle/>
        <a:p>
          <a:endParaRPr lang="en-US"/>
        </a:p>
      </dgm:t>
    </dgm:pt>
    <dgm:pt modelId="{27487577-4448-48AA-9692-3569E10D7EFD}">
      <dgm:prSet phldrT="[Text]"/>
      <dgm:spPr/>
      <dgm:t>
        <a:bodyPr/>
        <a:lstStyle/>
        <a:p>
          <a:r>
            <a:rPr lang="en-US" dirty="0"/>
            <a:t>Tolerance</a:t>
          </a:r>
        </a:p>
      </dgm:t>
    </dgm:pt>
    <dgm:pt modelId="{183B2B0D-84AD-49FA-8717-6FD410652FF3}" type="parTrans" cxnId="{4D7FAB44-C02E-4A71-85E6-E16DD438DDD4}">
      <dgm:prSet/>
      <dgm:spPr/>
      <dgm:t>
        <a:bodyPr/>
        <a:lstStyle/>
        <a:p>
          <a:endParaRPr lang="en-US"/>
        </a:p>
      </dgm:t>
    </dgm:pt>
    <dgm:pt modelId="{EA4BEB30-C0C9-47DD-ADC7-6C25E48EC9DB}" type="sibTrans" cxnId="{4D7FAB44-C02E-4A71-85E6-E16DD438DDD4}">
      <dgm:prSet/>
      <dgm:spPr/>
      <dgm:t>
        <a:bodyPr/>
        <a:lstStyle/>
        <a:p>
          <a:endParaRPr lang="en-US"/>
        </a:p>
      </dgm:t>
    </dgm:pt>
    <dgm:pt modelId="{7D1088D7-3E12-49DE-8E06-1922CF4B4A14}">
      <dgm:prSet phldrT="[Text]"/>
      <dgm:spPr/>
      <dgm:t>
        <a:bodyPr/>
        <a:lstStyle/>
        <a:p>
          <a:r>
            <a:rPr lang="en-US" dirty="0"/>
            <a:t>Social problems</a:t>
          </a:r>
        </a:p>
      </dgm:t>
    </dgm:pt>
    <dgm:pt modelId="{86E052D1-E82C-4B24-8D10-ECCCB6543C1A}" type="parTrans" cxnId="{67295A7B-60D5-4368-AD03-F7C3F4C20F7E}">
      <dgm:prSet/>
      <dgm:spPr/>
      <dgm:t>
        <a:bodyPr/>
        <a:lstStyle/>
        <a:p>
          <a:endParaRPr lang="en-US"/>
        </a:p>
      </dgm:t>
    </dgm:pt>
    <dgm:pt modelId="{B8AC707E-1895-4410-BB74-880AF138A053}" type="sibTrans" cxnId="{67295A7B-60D5-4368-AD03-F7C3F4C20F7E}">
      <dgm:prSet/>
      <dgm:spPr/>
      <dgm:t>
        <a:bodyPr/>
        <a:lstStyle/>
        <a:p>
          <a:endParaRPr lang="en-US"/>
        </a:p>
      </dgm:t>
    </dgm:pt>
    <dgm:pt modelId="{68D0A645-A8A5-42FA-98C2-5904B0025848}">
      <dgm:prSet phldrT="[Text]"/>
      <dgm:spPr/>
      <dgm:t>
        <a:bodyPr/>
        <a:lstStyle/>
        <a:p>
          <a:r>
            <a:rPr lang="en-US" dirty="0"/>
            <a:t>Time spent</a:t>
          </a:r>
        </a:p>
      </dgm:t>
    </dgm:pt>
    <dgm:pt modelId="{1AD47565-C11A-4110-9818-7765E010544D}" type="parTrans" cxnId="{43328245-7344-4E15-8370-5B50E90BEAE8}">
      <dgm:prSet/>
      <dgm:spPr/>
      <dgm:t>
        <a:bodyPr/>
        <a:lstStyle/>
        <a:p>
          <a:endParaRPr lang="en-US"/>
        </a:p>
      </dgm:t>
    </dgm:pt>
    <dgm:pt modelId="{B832D6EA-1A5C-43D9-9D95-09443817BA5A}" type="sibTrans" cxnId="{43328245-7344-4E15-8370-5B50E90BEAE8}">
      <dgm:prSet/>
      <dgm:spPr/>
      <dgm:t>
        <a:bodyPr/>
        <a:lstStyle/>
        <a:p>
          <a:endParaRPr lang="en-US"/>
        </a:p>
      </dgm:t>
    </dgm:pt>
    <dgm:pt modelId="{2F78570C-BF69-4984-B7DC-9B4493971710}" type="pres">
      <dgm:prSet presAssocID="{1EFF86E9-E364-489C-BE0E-5030270542A9}" presName="outerComposite" presStyleCnt="0">
        <dgm:presLayoutVars>
          <dgm:chMax val="2"/>
          <dgm:animLvl val="lvl"/>
          <dgm:resizeHandles val="exact"/>
        </dgm:presLayoutVars>
      </dgm:prSet>
      <dgm:spPr/>
    </dgm:pt>
    <dgm:pt modelId="{EBDBA404-9508-48B6-8B06-4823C9FDD38A}" type="pres">
      <dgm:prSet presAssocID="{1EFF86E9-E364-489C-BE0E-5030270542A9}" presName="dummyMaxCanvas" presStyleCnt="0"/>
      <dgm:spPr/>
    </dgm:pt>
    <dgm:pt modelId="{A5E6866D-B278-4FC3-899F-9EBCB22F45EC}" type="pres">
      <dgm:prSet presAssocID="{1EFF86E9-E364-489C-BE0E-5030270542A9}" presName="parentComposite" presStyleCnt="0"/>
      <dgm:spPr/>
    </dgm:pt>
    <dgm:pt modelId="{7E2AD656-74EE-4E4F-8A0A-BAAE31280CAD}" type="pres">
      <dgm:prSet presAssocID="{1EFF86E9-E364-489C-BE0E-5030270542A9}" presName="parent1" presStyleLbl="alignAccFollowNode1" presStyleIdx="0" presStyleCnt="4">
        <dgm:presLayoutVars>
          <dgm:chMax val="4"/>
        </dgm:presLayoutVars>
      </dgm:prSet>
      <dgm:spPr/>
    </dgm:pt>
    <dgm:pt modelId="{168D04BE-1FA1-4A5C-A487-830C77E6326B}" type="pres">
      <dgm:prSet presAssocID="{1EFF86E9-E364-489C-BE0E-5030270542A9}" presName="parent2" presStyleLbl="alignAccFollowNode1" presStyleIdx="1" presStyleCnt="4">
        <dgm:presLayoutVars>
          <dgm:chMax val="4"/>
        </dgm:presLayoutVars>
      </dgm:prSet>
      <dgm:spPr/>
    </dgm:pt>
    <dgm:pt modelId="{F25489E9-5138-4F91-8399-46CD06AA8A90}" type="pres">
      <dgm:prSet presAssocID="{1EFF86E9-E364-489C-BE0E-5030270542A9}" presName="childrenComposite" presStyleCnt="0"/>
      <dgm:spPr/>
    </dgm:pt>
    <dgm:pt modelId="{CEEE500A-B15E-4494-9A94-F9C7F59388A2}" type="pres">
      <dgm:prSet presAssocID="{1EFF86E9-E364-489C-BE0E-5030270542A9}" presName="dummyMaxCanvas_ChildArea" presStyleCnt="0"/>
      <dgm:spPr/>
    </dgm:pt>
    <dgm:pt modelId="{8F437A6F-427B-4D82-95A9-D689A4904023}" type="pres">
      <dgm:prSet presAssocID="{1EFF86E9-E364-489C-BE0E-5030270542A9}" presName="fulcrum" presStyleLbl="alignAccFollowNode1" presStyleIdx="2" presStyleCnt="4"/>
      <dgm:spPr/>
    </dgm:pt>
    <dgm:pt modelId="{5137D605-0BBA-4D23-A000-A89444C5329B}" type="pres">
      <dgm:prSet presAssocID="{1EFF86E9-E364-489C-BE0E-5030270542A9}" presName="balance_42" presStyleLbl="alignAccFollowNode1" presStyleIdx="3" presStyleCnt="4">
        <dgm:presLayoutVars>
          <dgm:bulletEnabled val="1"/>
        </dgm:presLayoutVars>
      </dgm:prSet>
      <dgm:spPr/>
    </dgm:pt>
    <dgm:pt modelId="{C3490C7F-F3CD-462E-8705-C97061F7395D}" type="pres">
      <dgm:prSet presAssocID="{1EFF86E9-E364-489C-BE0E-5030270542A9}" presName="left_42_1" presStyleLbl="node1" presStyleIdx="0" presStyleCnt="6">
        <dgm:presLayoutVars>
          <dgm:bulletEnabled val="1"/>
        </dgm:presLayoutVars>
      </dgm:prSet>
      <dgm:spPr/>
    </dgm:pt>
    <dgm:pt modelId="{2FDE9EEB-ED0B-4EE5-A0BD-8506D2397D22}" type="pres">
      <dgm:prSet presAssocID="{1EFF86E9-E364-489C-BE0E-5030270542A9}" presName="left_42_2" presStyleLbl="node1" presStyleIdx="1" presStyleCnt="6">
        <dgm:presLayoutVars>
          <dgm:bulletEnabled val="1"/>
        </dgm:presLayoutVars>
      </dgm:prSet>
      <dgm:spPr/>
    </dgm:pt>
    <dgm:pt modelId="{675670C6-7FA0-4DD7-8616-571ECF7A50DD}" type="pres">
      <dgm:prSet presAssocID="{1EFF86E9-E364-489C-BE0E-5030270542A9}" presName="left_42_3" presStyleLbl="node1" presStyleIdx="2" presStyleCnt="6">
        <dgm:presLayoutVars>
          <dgm:bulletEnabled val="1"/>
        </dgm:presLayoutVars>
      </dgm:prSet>
      <dgm:spPr/>
    </dgm:pt>
    <dgm:pt modelId="{1ABFF859-D2A8-4F8F-B8B9-1068C1966620}" type="pres">
      <dgm:prSet presAssocID="{1EFF86E9-E364-489C-BE0E-5030270542A9}" presName="left_42_4" presStyleLbl="node1" presStyleIdx="3" presStyleCnt="6">
        <dgm:presLayoutVars>
          <dgm:bulletEnabled val="1"/>
        </dgm:presLayoutVars>
      </dgm:prSet>
      <dgm:spPr/>
    </dgm:pt>
    <dgm:pt modelId="{63316F72-68B4-4843-843D-728E102BA66B}" type="pres">
      <dgm:prSet presAssocID="{1EFF86E9-E364-489C-BE0E-5030270542A9}" presName="right_42_1" presStyleLbl="node1" presStyleIdx="4" presStyleCnt="6">
        <dgm:presLayoutVars>
          <dgm:bulletEnabled val="1"/>
        </dgm:presLayoutVars>
      </dgm:prSet>
      <dgm:spPr/>
    </dgm:pt>
    <dgm:pt modelId="{AD35E314-0EB0-486A-96AA-3014CB423DA2}" type="pres">
      <dgm:prSet presAssocID="{1EFF86E9-E364-489C-BE0E-5030270542A9}" presName="right_42_2" presStyleLbl="node1" presStyleIdx="5" presStyleCnt="6">
        <dgm:presLayoutVars>
          <dgm:bulletEnabled val="1"/>
        </dgm:presLayoutVars>
      </dgm:prSet>
      <dgm:spPr/>
    </dgm:pt>
  </dgm:ptLst>
  <dgm:cxnLst>
    <dgm:cxn modelId="{6ECC2A06-ABC1-498B-9438-365BC6E42B3C}" srcId="{1EFF86E9-E364-489C-BE0E-5030270542A9}" destId="{E86FEB86-3591-4353-B2AB-00EBDACA62BD}" srcOrd="0" destOrd="0" parTransId="{84304720-BCEF-4A1E-8CB2-30F7BB91DBC7}" sibTransId="{750BBA4A-A7D7-41FB-828D-87875DD429E6}"/>
    <dgm:cxn modelId="{C6566007-9A55-4C67-9DF6-5707F95BC592}" type="presOf" srcId="{EFF69457-FDA7-4252-8C8C-6DD80C85A30D}" destId="{C3490C7F-F3CD-462E-8705-C97061F7395D}" srcOrd="0" destOrd="0" presId="urn:microsoft.com/office/officeart/2005/8/layout/balance1"/>
    <dgm:cxn modelId="{9BBB0C32-8126-4BBE-BEEF-D3BD970BC6CB}" type="presOf" srcId="{E86FEB86-3591-4353-B2AB-00EBDACA62BD}" destId="{7E2AD656-74EE-4E4F-8A0A-BAAE31280CAD}" srcOrd="0" destOrd="0" presId="urn:microsoft.com/office/officeart/2005/8/layout/balance1"/>
    <dgm:cxn modelId="{9AF77838-F6D6-4FD2-A963-9652005FE9C6}" type="presOf" srcId="{68D0A645-A8A5-42FA-98C2-5904B0025848}" destId="{675670C6-7FA0-4DD7-8616-571ECF7A50DD}" srcOrd="0" destOrd="0" presId="urn:microsoft.com/office/officeart/2005/8/layout/balance1"/>
    <dgm:cxn modelId="{0F1D113A-1FE8-40AE-A78A-44C360851C15}" type="presOf" srcId="{5900CF0D-6E8F-4A42-A24A-62A012AF0BFC}" destId="{168D04BE-1FA1-4A5C-A487-830C77E6326B}" srcOrd="0" destOrd="0" presId="urn:microsoft.com/office/officeart/2005/8/layout/balance1"/>
    <dgm:cxn modelId="{F573E162-80CC-41AD-B22A-3FC842FF3DDE}" type="presOf" srcId="{27487577-4448-48AA-9692-3569E10D7EFD}" destId="{1ABFF859-D2A8-4F8F-B8B9-1068C1966620}" srcOrd="0" destOrd="0" presId="urn:microsoft.com/office/officeart/2005/8/layout/balance1"/>
    <dgm:cxn modelId="{4D7FAB44-C02E-4A71-85E6-E16DD438DDD4}" srcId="{E86FEB86-3591-4353-B2AB-00EBDACA62BD}" destId="{27487577-4448-48AA-9692-3569E10D7EFD}" srcOrd="3" destOrd="0" parTransId="{183B2B0D-84AD-49FA-8717-6FD410652FF3}" sibTransId="{EA4BEB30-C0C9-47DD-ADC7-6C25E48EC9DB}"/>
    <dgm:cxn modelId="{43328245-7344-4E15-8370-5B50E90BEAE8}" srcId="{E86FEB86-3591-4353-B2AB-00EBDACA62BD}" destId="{68D0A645-A8A5-42FA-98C2-5904B0025848}" srcOrd="2" destOrd="0" parTransId="{1AD47565-C11A-4110-9818-7765E010544D}" sibTransId="{B832D6EA-1A5C-43D9-9D95-09443817BA5A}"/>
    <dgm:cxn modelId="{8CCBE547-10F4-46AB-A45E-C5DEBA0115BE}" type="presOf" srcId="{1FB2041A-6A71-4EF7-B43F-AEB710F5BEEE}" destId="{63316F72-68B4-4843-843D-728E102BA66B}" srcOrd="0" destOrd="0" presId="urn:microsoft.com/office/officeart/2005/8/layout/balance1"/>
    <dgm:cxn modelId="{8797364A-218D-4269-B37D-078AB41F1857}" type="presOf" srcId="{7D1088D7-3E12-49DE-8E06-1922CF4B4A14}" destId="{2FDE9EEB-ED0B-4EE5-A0BD-8506D2397D22}" srcOrd="0" destOrd="0" presId="urn:microsoft.com/office/officeart/2005/8/layout/balance1"/>
    <dgm:cxn modelId="{68741D73-65C2-4926-90C0-A20170A40550}" srcId="{5900CF0D-6E8F-4A42-A24A-62A012AF0BFC}" destId="{5945FD21-B941-434F-B936-2587364BC689}" srcOrd="1" destOrd="0" parTransId="{FA3FB03D-D88E-40BD-962E-118685DC93DD}" sibTransId="{B4B663B8-54F9-489A-B899-A83F655CC5B2}"/>
    <dgm:cxn modelId="{67295A7B-60D5-4368-AD03-F7C3F4C20F7E}" srcId="{E86FEB86-3591-4353-B2AB-00EBDACA62BD}" destId="{7D1088D7-3E12-49DE-8E06-1922CF4B4A14}" srcOrd="1" destOrd="0" parTransId="{86E052D1-E82C-4B24-8D10-ECCCB6543C1A}" sibTransId="{B8AC707E-1895-4410-BB74-880AF138A053}"/>
    <dgm:cxn modelId="{15AD3B84-B130-4229-BCD6-D54FA6EDF50B}" srcId="{5900CF0D-6E8F-4A42-A24A-62A012AF0BFC}" destId="{1FB2041A-6A71-4EF7-B43F-AEB710F5BEEE}" srcOrd="0" destOrd="0" parTransId="{64AC8B21-41CA-40E1-A249-9130E087F1CF}" sibTransId="{84A84A2E-AC16-4D04-A03A-121268233B47}"/>
    <dgm:cxn modelId="{D4F97192-9EF3-4840-85ED-AEA09947C217}" type="presOf" srcId="{1EFF86E9-E364-489C-BE0E-5030270542A9}" destId="{2F78570C-BF69-4984-B7DC-9B4493971710}" srcOrd="0" destOrd="0" presId="urn:microsoft.com/office/officeart/2005/8/layout/balance1"/>
    <dgm:cxn modelId="{F9AD24AD-02D9-449F-B1D2-920AA30B1C82}" srcId="{1EFF86E9-E364-489C-BE0E-5030270542A9}" destId="{5900CF0D-6E8F-4A42-A24A-62A012AF0BFC}" srcOrd="1" destOrd="0" parTransId="{D8C31CA7-6706-485A-A4AE-2BD92A41B828}" sibTransId="{8D391CDE-BFE1-42AD-A192-CC810CC8ADD6}"/>
    <dgm:cxn modelId="{1205CFDC-866A-4310-B49E-89A7FD0A6831}" type="presOf" srcId="{5945FD21-B941-434F-B936-2587364BC689}" destId="{AD35E314-0EB0-486A-96AA-3014CB423DA2}" srcOrd="0" destOrd="0" presId="urn:microsoft.com/office/officeart/2005/8/layout/balance1"/>
    <dgm:cxn modelId="{0DA678DD-2DA7-4309-849E-B21F6A18E9F3}" srcId="{E86FEB86-3591-4353-B2AB-00EBDACA62BD}" destId="{EFF69457-FDA7-4252-8C8C-6DD80C85A30D}" srcOrd="0" destOrd="0" parTransId="{4013747E-9B88-4433-8185-C377ADDF7E1A}" sibTransId="{5EA01B5B-7AAE-4F15-BF3F-F6C5AA471CEA}"/>
    <dgm:cxn modelId="{6C8D61AB-219C-427A-96CA-6459C2378333}" type="presParOf" srcId="{2F78570C-BF69-4984-B7DC-9B4493971710}" destId="{EBDBA404-9508-48B6-8B06-4823C9FDD38A}" srcOrd="0" destOrd="0" presId="urn:microsoft.com/office/officeart/2005/8/layout/balance1"/>
    <dgm:cxn modelId="{22052031-B596-4E14-9AC3-FD1F83D3BE92}" type="presParOf" srcId="{2F78570C-BF69-4984-B7DC-9B4493971710}" destId="{A5E6866D-B278-4FC3-899F-9EBCB22F45EC}" srcOrd="1" destOrd="0" presId="urn:microsoft.com/office/officeart/2005/8/layout/balance1"/>
    <dgm:cxn modelId="{D14230E4-8133-4870-B3B0-813B1E4B7450}" type="presParOf" srcId="{A5E6866D-B278-4FC3-899F-9EBCB22F45EC}" destId="{7E2AD656-74EE-4E4F-8A0A-BAAE31280CAD}" srcOrd="0" destOrd="0" presId="urn:microsoft.com/office/officeart/2005/8/layout/balance1"/>
    <dgm:cxn modelId="{DE4A1415-CC17-41A0-8AB6-832D270DDBE9}" type="presParOf" srcId="{A5E6866D-B278-4FC3-899F-9EBCB22F45EC}" destId="{168D04BE-1FA1-4A5C-A487-830C77E6326B}" srcOrd="1" destOrd="0" presId="urn:microsoft.com/office/officeart/2005/8/layout/balance1"/>
    <dgm:cxn modelId="{E26C51DA-308E-435A-9FA8-2F5AAE558EA1}" type="presParOf" srcId="{2F78570C-BF69-4984-B7DC-9B4493971710}" destId="{F25489E9-5138-4F91-8399-46CD06AA8A90}" srcOrd="2" destOrd="0" presId="urn:microsoft.com/office/officeart/2005/8/layout/balance1"/>
    <dgm:cxn modelId="{1B0BCE75-F6CE-4DF7-B15C-5C1A03FFC142}" type="presParOf" srcId="{F25489E9-5138-4F91-8399-46CD06AA8A90}" destId="{CEEE500A-B15E-4494-9A94-F9C7F59388A2}" srcOrd="0" destOrd="0" presId="urn:microsoft.com/office/officeart/2005/8/layout/balance1"/>
    <dgm:cxn modelId="{5234026E-5584-4C9F-A491-DC5D73FF6807}" type="presParOf" srcId="{F25489E9-5138-4F91-8399-46CD06AA8A90}" destId="{8F437A6F-427B-4D82-95A9-D689A4904023}" srcOrd="1" destOrd="0" presId="urn:microsoft.com/office/officeart/2005/8/layout/balance1"/>
    <dgm:cxn modelId="{91882B81-7C65-4991-8725-BE3E88C59229}" type="presParOf" srcId="{F25489E9-5138-4F91-8399-46CD06AA8A90}" destId="{5137D605-0BBA-4D23-A000-A89444C5329B}" srcOrd="2" destOrd="0" presId="urn:microsoft.com/office/officeart/2005/8/layout/balance1"/>
    <dgm:cxn modelId="{DC1EACC4-20CA-44C0-BFB0-69B6933D50DC}" type="presParOf" srcId="{F25489E9-5138-4F91-8399-46CD06AA8A90}" destId="{C3490C7F-F3CD-462E-8705-C97061F7395D}" srcOrd="3" destOrd="0" presId="urn:microsoft.com/office/officeart/2005/8/layout/balance1"/>
    <dgm:cxn modelId="{4A67EB50-8C9B-47F2-A4C5-49DE5079D45B}" type="presParOf" srcId="{F25489E9-5138-4F91-8399-46CD06AA8A90}" destId="{2FDE9EEB-ED0B-4EE5-A0BD-8506D2397D22}" srcOrd="4" destOrd="0" presId="urn:microsoft.com/office/officeart/2005/8/layout/balance1"/>
    <dgm:cxn modelId="{0D291ECD-90C7-42C5-A928-F8C8C4BE710D}" type="presParOf" srcId="{F25489E9-5138-4F91-8399-46CD06AA8A90}" destId="{675670C6-7FA0-4DD7-8616-571ECF7A50DD}" srcOrd="5" destOrd="0" presId="urn:microsoft.com/office/officeart/2005/8/layout/balance1"/>
    <dgm:cxn modelId="{031B6709-C3C9-490F-A971-C40321AE7BBE}" type="presParOf" srcId="{F25489E9-5138-4F91-8399-46CD06AA8A90}" destId="{1ABFF859-D2A8-4F8F-B8B9-1068C1966620}" srcOrd="6" destOrd="0" presId="urn:microsoft.com/office/officeart/2005/8/layout/balance1"/>
    <dgm:cxn modelId="{05738A5E-E8D5-4E7F-B1CA-11CABF1DFF1B}" type="presParOf" srcId="{F25489E9-5138-4F91-8399-46CD06AA8A90}" destId="{63316F72-68B4-4843-843D-728E102BA66B}" srcOrd="7" destOrd="0" presId="urn:microsoft.com/office/officeart/2005/8/layout/balance1"/>
    <dgm:cxn modelId="{C40946E8-28C7-4EAB-BBEE-9DF146729B3F}" type="presParOf" srcId="{F25489E9-5138-4F91-8399-46CD06AA8A90}" destId="{AD35E314-0EB0-486A-96AA-3014CB423DA2}"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35EA22-3BCB-40D0-8C20-E1ECA28BFA81}"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AFB6887A-C8C3-43B5-AD99-0FECFC1D0AEE}">
      <dgm:prSet phldrT="[Text]"/>
      <dgm:spPr/>
      <dgm:t>
        <a:bodyPr/>
        <a:lstStyle/>
        <a:p>
          <a:r>
            <a:rPr lang="en-US" dirty="0"/>
            <a:t>High risk screen in patient &lt;14 </a:t>
          </a:r>
          <a:r>
            <a:rPr lang="en-US"/>
            <a:t>years old</a:t>
          </a:r>
          <a:endParaRPr lang="en-US" dirty="0"/>
        </a:p>
      </dgm:t>
    </dgm:pt>
    <dgm:pt modelId="{92C68D92-6771-4B7E-B712-8CC94F5E7915}" type="parTrans" cxnId="{17301C88-BB2C-46F7-B3A6-0A00A79BA5BC}">
      <dgm:prSet/>
      <dgm:spPr/>
      <dgm:t>
        <a:bodyPr/>
        <a:lstStyle/>
        <a:p>
          <a:endParaRPr lang="en-US"/>
        </a:p>
      </dgm:t>
    </dgm:pt>
    <dgm:pt modelId="{902AB5A0-66B5-4D42-9B68-4691146FEE95}" type="sibTrans" cxnId="{17301C88-BB2C-46F7-B3A6-0A00A79BA5BC}">
      <dgm:prSet/>
      <dgm:spPr/>
      <dgm:t>
        <a:bodyPr/>
        <a:lstStyle/>
        <a:p>
          <a:endParaRPr lang="en-US"/>
        </a:p>
      </dgm:t>
    </dgm:pt>
    <dgm:pt modelId="{AA5019EC-F48A-4C1F-B355-5D139A6818EA}">
      <dgm:prSet phldrT="[Text]"/>
      <dgm:spPr/>
      <dgm:t>
        <a:bodyPr/>
        <a:lstStyle/>
        <a:p>
          <a:r>
            <a:rPr lang="en-US" dirty="0"/>
            <a:t>Adverse Childhood Experiences</a:t>
          </a:r>
        </a:p>
      </dgm:t>
    </dgm:pt>
    <dgm:pt modelId="{D832C28A-276E-4553-B24F-50D6FA51C37E}" type="parTrans" cxnId="{7E7135D8-7F4A-4622-94C4-22D5720194C5}">
      <dgm:prSet/>
      <dgm:spPr/>
      <dgm:t>
        <a:bodyPr/>
        <a:lstStyle/>
        <a:p>
          <a:endParaRPr lang="en-US"/>
        </a:p>
      </dgm:t>
    </dgm:pt>
    <dgm:pt modelId="{A1455202-2372-4068-ADC3-DFF608025516}" type="sibTrans" cxnId="{7E7135D8-7F4A-4622-94C4-22D5720194C5}">
      <dgm:prSet/>
      <dgm:spPr/>
      <dgm:t>
        <a:bodyPr/>
        <a:lstStyle/>
        <a:p>
          <a:endParaRPr lang="en-US"/>
        </a:p>
      </dgm:t>
    </dgm:pt>
    <dgm:pt modelId="{6BDE314D-0F05-4553-94C5-82C2A4AFB3BE}">
      <dgm:prSet phldrT="[Text]"/>
      <dgm:spPr/>
      <dgm:t>
        <a:bodyPr/>
        <a:lstStyle/>
        <a:p>
          <a:r>
            <a:rPr lang="en-US" dirty="0"/>
            <a:t>Co-occurring Mental Illness</a:t>
          </a:r>
        </a:p>
      </dgm:t>
    </dgm:pt>
    <dgm:pt modelId="{365C4B7B-8D8E-4C62-B4B7-3CC334DF726F}" type="parTrans" cxnId="{8C64E5B7-C10B-4A3D-9F23-DED37447D362}">
      <dgm:prSet/>
      <dgm:spPr/>
      <dgm:t>
        <a:bodyPr/>
        <a:lstStyle/>
        <a:p>
          <a:endParaRPr lang="en-US"/>
        </a:p>
      </dgm:t>
    </dgm:pt>
    <dgm:pt modelId="{47098764-6EB5-4A7C-91C0-199E5B3ED934}" type="sibTrans" cxnId="{8C64E5B7-C10B-4A3D-9F23-DED37447D362}">
      <dgm:prSet/>
      <dgm:spPr/>
      <dgm:t>
        <a:bodyPr/>
        <a:lstStyle/>
        <a:p>
          <a:endParaRPr lang="en-US"/>
        </a:p>
      </dgm:t>
    </dgm:pt>
    <dgm:pt modelId="{8AB01DBF-1ED5-47E0-9D2F-6990DDEF28F6}">
      <dgm:prSet phldrT="[Text]"/>
      <dgm:spPr/>
      <dgm:t>
        <a:bodyPr/>
        <a:lstStyle/>
        <a:p>
          <a:r>
            <a:rPr lang="en-US" dirty="0"/>
            <a:t>Family history of SUD</a:t>
          </a:r>
        </a:p>
      </dgm:t>
    </dgm:pt>
    <dgm:pt modelId="{26272178-AEDC-43DB-9D7D-E35698D331DB}" type="parTrans" cxnId="{0855D41E-4FE7-4A28-BF55-45F357C15F75}">
      <dgm:prSet/>
      <dgm:spPr/>
      <dgm:t>
        <a:bodyPr/>
        <a:lstStyle/>
        <a:p>
          <a:endParaRPr lang="en-US"/>
        </a:p>
      </dgm:t>
    </dgm:pt>
    <dgm:pt modelId="{D8ADC3CC-AF7E-450A-B36B-7E3F5DDC8C15}" type="sibTrans" cxnId="{0855D41E-4FE7-4A28-BF55-45F357C15F75}">
      <dgm:prSet/>
      <dgm:spPr/>
      <dgm:t>
        <a:bodyPr/>
        <a:lstStyle/>
        <a:p>
          <a:endParaRPr lang="en-US"/>
        </a:p>
      </dgm:t>
    </dgm:pt>
    <dgm:pt modelId="{DEFA88FB-741E-469B-87D1-EFEDF8017002}" type="pres">
      <dgm:prSet presAssocID="{9A35EA22-3BCB-40D0-8C20-E1ECA28BFA81}" presName="linearFlow" presStyleCnt="0">
        <dgm:presLayoutVars>
          <dgm:dir/>
          <dgm:resizeHandles val="exact"/>
        </dgm:presLayoutVars>
      </dgm:prSet>
      <dgm:spPr/>
    </dgm:pt>
    <dgm:pt modelId="{45161512-61CA-4E75-A1B4-4AEBC741FC0A}" type="pres">
      <dgm:prSet presAssocID="{AFB6887A-C8C3-43B5-AD99-0FECFC1D0AEE}" presName="composite" presStyleCnt="0"/>
      <dgm:spPr/>
    </dgm:pt>
    <dgm:pt modelId="{CC5FFA92-2124-4391-9756-2AF5D4D819A3}" type="pres">
      <dgm:prSet presAssocID="{AFB6887A-C8C3-43B5-AD99-0FECFC1D0AEE}" presName="imgShp" presStyleLbl="fgImgPlace1" presStyleIdx="0" presStyleCnt="4"/>
      <dgm:spPr/>
    </dgm:pt>
    <dgm:pt modelId="{E7AF18CD-B9EA-43E7-BC45-D41EC2D027ED}" type="pres">
      <dgm:prSet presAssocID="{AFB6887A-C8C3-43B5-AD99-0FECFC1D0AEE}" presName="txShp" presStyleLbl="node1" presStyleIdx="0" presStyleCnt="4">
        <dgm:presLayoutVars>
          <dgm:bulletEnabled val="1"/>
        </dgm:presLayoutVars>
      </dgm:prSet>
      <dgm:spPr/>
    </dgm:pt>
    <dgm:pt modelId="{9F308A3E-13FA-42A7-A6CD-8FF21C2DFF65}" type="pres">
      <dgm:prSet presAssocID="{902AB5A0-66B5-4D42-9B68-4691146FEE95}" presName="spacing" presStyleCnt="0"/>
      <dgm:spPr/>
    </dgm:pt>
    <dgm:pt modelId="{441F5419-72E7-4B60-9785-26D02E8F49B4}" type="pres">
      <dgm:prSet presAssocID="{8AB01DBF-1ED5-47E0-9D2F-6990DDEF28F6}" presName="composite" presStyleCnt="0"/>
      <dgm:spPr/>
    </dgm:pt>
    <dgm:pt modelId="{BEE5B07F-E7D4-4DCB-ABC7-F3AD2258710B}" type="pres">
      <dgm:prSet presAssocID="{8AB01DBF-1ED5-47E0-9D2F-6990DDEF28F6}" presName="imgShp" presStyleLbl="fgImgPlace1" presStyleIdx="1" presStyleCnt="4"/>
      <dgm:spPr/>
    </dgm:pt>
    <dgm:pt modelId="{8AB99FC3-530D-439C-B71B-E31A172E6547}" type="pres">
      <dgm:prSet presAssocID="{8AB01DBF-1ED5-47E0-9D2F-6990DDEF28F6}" presName="txShp" presStyleLbl="node1" presStyleIdx="1" presStyleCnt="4">
        <dgm:presLayoutVars>
          <dgm:bulletEnabled val="1"/>
        </dgm:presLayoutVars>
      </dgm:prSet>
      <dgm:spPr/>
    </dgm:pt>
    <dgm:pt modelId="{354CF072-30DA-46F1-BE20-DA1F13C63173}" type="pres">
      <dgm:prSet presAssocID="{D8ADC3CC-AF7E-450A-B36B-7E3F5DDC8C15}" presName="spacing" presStyleCnt="0"/>
      <dgm:spPr/>
    </dgm:pt>
    <dgm:pt modelId="{C1B277F6-C582-404A-BEA4-51FEFDBC8678}" type="pres">
      <dgm:prSet presAssocID="{AA5019EC-F48A-4C1F-B355-5D139A6818EA}" presName="composite" presStyleCnt="0"/>
      <dgm:spPr/>
    </dgm:pt>
    <dgm:pt modelId="{151F0C33-1296-4E5A-A239-C3B72A6292EE}" type="pres">
      <dgm:prSet presAssocID="{AA5019EC-F48A-4C1F-B355-5D139A6818EA}" presName="imgShp" presStyleLbl="fgImgPlace1" presStyleIdx="2" presStyleCnt="4"/>
      <dgm:spPr/>
    </dgm:pt>
    <dgm:pt modelId="{002EE10C-116B-4D7A-B78D-5BEAF80977B6}" type="pres">
      <dgm:prSet presAssocID="{AA5019EC-F48A-4C1F-B355-5D139A6818EA}" presName="txShp" presStyleLbl="node1" presStyleIdx="2" presStyleCnt="4">
        <dgm:presLayoutVars>
          <dgm:bulletEnabled val="1"/>
        </dgm:presLayoutVars>
      </dgm:prSet>
      <dgm:spPr/>
    </dgm:pt>
    <dgm:pt modelId="{81D28A5F-EF73-426A-AB76-BB14CB5E4EF4}" type="pres">
      <dgm:prSet presAssocID="{A1455202-2372-4068-ADC3-DFF608025516}" presName="spacing" presStyleCnt="0"/>
      <dgm:spPr/>
    </dgm:pt>
    <dgm:pt modelId="{00E6B943-82B3-43DE-A06F-E17F2DDC918C}" type="pres">
      <dgm:prSet presAssocID="{6BDE314D-0F05-4553-94C5-82C2A4AFB3BE}" presName="composite" presStyleCnt="0"/>
      <dgm:spPr/>
    </dgm:pt>
    <dgm:pt modelId="{7BB1C243-AC55-4E7B-A5CE-8CCD8FA21563}" type="pres">
      <dgm:prSet presAssocID="{6BDE314D-0F05-4553-94C5-82C2A4AFB3BE}" presName="imgShp" presStyleLbl="fgImgPlace1" presStyleIdx="3" presStyleCnt="4"/>
      <dgm:spPr/>
    </dgm:pt>
    <dgm:pt modelId="{427F9255-6BC6-4ED6-8C7C-F6102B420F06}" type="pres">
      <dgm:prSet presAssocID="{6BDE314D-0F05-4553-94C5-82C2A4AFB3BE}" presName="txShp" presStyleLbl="node1" presStyleIdx="3" presStyleCnt="4">
        <dgm:presLayoutVars>
          <dgm:bulletEnabled val="1"/>
        </dgm:presLayoutVars>
      </dgm:prSet>
      <dgm:spPr/>
    </dgm:pt>
  </dgm:ptLst>
  <dgm:cxnLst>
    <dgm:cxn modelId="{6E47F915-922D-44F2-A93D-455FD352522A}" type="presOf" srcId="{9A35EA22-3BCB-40D0-8C20-E1ECA28BFA81}" destId="{DEFA88FB-741E-469B-87D1-EFEDF8017002}" srcOrd="0" destOrd="0" presId="urn:microsoft.com/office/officeart/2005/8/layout/vList3"/>
    <dgm:cxn modelId="{79DF8D16-BB4F-4E51-9569-6BF4D338F701}" type="presOf" srcId="{AFB6887A-C8C3-43B5-AD99-0FECFC1D0AEE}" destId="{E7AF18CD-B9EA-43E7-BC45-D41EC2D027ED}" srcOrd="0" destOrd="0" presId="urn:microsoft.com/office/officeart/2005/8/layout/vList3"/>
    <dgm:cxn modelId="{0855D41E-4FE7-4A28-BF55-45F357C15F75}" srcId="{9A35EA22-3BCB-40D0-8C20-E1ECA28BFA81}" destId="{8AB01DBF-1ED5-47E0-9D2F-6990DDEF28F6}" srcOrd="1" destOrd="0" parTransId="{26272178-AEDC-43DB-9D7D-E35698D331DB}" sibTransId="{D8ADC3CC-AF7E-450A-B36B-7E3F5DDC8C15}"/>
    <dgm:cxn modelId="{9305E122-910D-4327-9482-12FFF96DF9C5}" type="presOf" srcId="{6BDE314D-0F05-4553-94C5-82C2A4AFB3BE}" destId="{427F9255-6BC6-4ED6-8C7C-F6102B420F06}" srcOrd="0" destOrd="0" presId="urn:microsoft.com/office/officeart/2005/8/layout/vList3"/>
    <dgm:cxn modelId="{407F0823-90EE-421A-BF40-8571FDD2DBB0}" type="presOf" srcId="{8AB01DBF-1ED5-47E0-9D2F-6990DDEF28F6}" destId="{8AB99FC3-530D-439C-B71B-E31A172E6547}" srcOrd="0" destOrd="0" presId="urn:microsoft.com/office/officeart/2005/8/layout/vList3"/>
    <dgm:cxn modelId="{17301C88-BB2C-46F7-B3A6-0A00A79BA5BC}" srcId="{9A35EA22-3BCB-40D0-8C20-E1ECA28BFA81}" destId="{AFB6887A-C8C3-43B5-AD99-0FECFC1D0AEE}" srcOrd="0" destOrd="0" parTransId="{92C68D92-6771-4B7E-B712-8CC94F5E7915}" sibTransId="{902AB5A0-66B5-4D42-9B68-4691146FEE95}"/>
    <dgm:cxn modelId="{8C64E5B7-C10B-4A3D-9F23-DED37447D362}" srcId="{9A35EA22-3BCB-40D0-8C20-E1ECA28BFA81}" destId="{6BDE314D-0F05-4553-94C5-82C2A4AFB3BE}" srcOrd="3" destOrd="0" parTransId="{365C4B7B-8D8E-4C62-B4B7-3CC334DF726F}" sibTransId="{47098764-6EB5-4A7C-91C0-199E5B3ED934}"/>
    <dgm:cxn modelId="{7E7135D8-7F4A-4622-94C4-22D5720194C5}" srcId="{9A35EA22-3BCB-40D0-8C20-E1ECA28BFA81}" destId="{AA5019EC-F48A-4C1F-B355-5D139A6818EA}" srcOrd="2" destOrd="0" parTransId="{D832C28A-276E-4553-B24F-50D6FA51C37E}" sibTransId="{A1455202-2372-4068-ADC3-DFF608025516}"/>
    <dgm:cxn modelId="{0BA605F9-294D-4263-AF6D-EE80B193EC54}" type="presOf" srcId="{AA5019EC-F48A-4C1F-B355-5D139A6818EA}" destId="{002EE10C-116B-4D7A-B78D-5BEAF80977B6}" srcOrd="0" destOrd="0" presId="urn:microsoft.com/office/officeart/2005/8/layout/vList3"/>
    <dgm:cxn modelId="{346AC6E1-24F5-44CF-975C-CF1DDC2809A2}" type="presParOf" srcId="{DEFA88FB-741E-469B-87D1-EFEDF8017002}" destId="{45161512-61CA-4E75-A1B4-4AEBC741FC0A}" srcOrd="0" destOrd="0" presId="urn:microsoft.com/office/officeart/2005/8/layout/vList3"/>
    <dgm:cxn modelId="{E659AA5F-53F4-48FA-A63E-B0135113C8E2}" type="presParOf" srcId="{45161512-61CA-4E75-A1B4-4AEBC741FC0A}" destId="{CC5FFA92-2124-4391-9756-2AF5D4D819A3}" srcOrd="0" destOrd="0" presId="urn:microsoft.com/office/officeart/2005/8/layout/vList3"/>
    <dgm:cxn modelId="{E6002130-929A-4977-8B9A-B20875994AFE}" type="presParOf" srcId="{45161512-61CA-4E75-A1B4-4AEBC741FC0A}" destId="{E7AF18CD-B9EA-43E7-BC45-D41EC2D027ED}" srcOrd="1" destOrd="0" presId="urn:microsoft.com/office/officeart/2005/8/layout/vList3"/>
    <dgm:cxn modelId="{DD61C17E-1C97-4AFE-9F80-DD4756B8F9CC}" type="presParOf" srcId="{DEFA88FB-741E-469B-87D1-EFEDF8017002}" destId="{9F308A3E-13FA-42A7-A6CD-8FF21C2DFF65}" srcOrd="1" destOrd="0" presId="urn:microsoft.com/office/officeart/2005/8/layout/vList3"/>
    <dgm:cxn modelId="{ED50CBDC-9C97-4AA3-A069-0D11C9D43A05}" type="presParOf" srcId="{DEFA88FB-741E-469B-87D1-EFEDF8017002}" destId="{441F5419-72E7-4B60-9785-26D02E8F49B4}" srcOrd="2" destOrd="0" presId="urn:microsoft.com/office/officeart/2005/8/layout/vList3"/>
    <dgm:cxn modelId="{CC1C231A-4243-41BE-B55C-70BDFA8DC6F2}" type="presParOf" srcId="{441F5419-72E7-4B60-9785-26D02E8F49B4}" destId="{BEE5B07F-E7D4-4DCB-ABC7-F3AD2258710B}" srcOrd="0" destOrd="0" presId="urn:microsoft.com/office/officeart/2005/8/layout/vList3"/>
    <dgm:cxn modelId="{C3C0C9B2-659A-443B-821D-B90EA00E9A10}" type="presParOf" srcId="{441F5419-72E7-4B60-9785-26D02E8F49B4}" destId="{8AB99FC3-530D-439C-B71B-E31A172E6547}" srcOrd="1" destOrd="0" presId="urn:microsoft.com/office/officeart/2005/8/layout/vList3"/>
    <dgm:cxn modelId="{553BB576-D3BE-4D9F-A77D-0E4C5EDC434D}" type="presParOf" srcId="{DEFA88FB-741E-469B-87D1-EFEDF8017002}" destId="{354CF072-30DA-46F1-BE20-DA1F13C63173}" srcOrd="3" destOrd="0" presId="urn:microsoft.com/office/officeart/2005/8/layout/vList3"/>
    <dgm:cxn modelId="{AEAA65A4-876E-42BC-9435-DFFF3023E677}" type="presParOf" srcId="{DEFA88FB-741E-469B-87D1-EFEDF8017002}" destId="{C1B277F6-C582-404A-BEA4-51FEFDBC8678}" srcOrd="4" destOrd="0" presId="urn:microsoft.com/office/officeart/2005/8/layout/vList3"/>
    <dgm:cxn modelId="{5D121C8C-0DDC-400D-8426-B17DC1733B1E}" type="presParOf" srcId="{C1B277F6-C582-404A-BEA4-51FEFDBC8678}" destId="{151F0C33-1296-4E5A-A239-C3B72A6292EE}" srcOrd="0" destOrd="0" presId="urn:microsoft.com/office/officeart/2005/8/layout/vList3"/>
    <dgm:cxn modelId="{42227D04-8E12-46B3-97F0-9A2D0B256CCA}" type="presParOf" srcId="{C1B277F6-C582-404A-BEA4-51FEFDBC8678}" destId="{002EE10C-116B-4D7A-B78D-5BEAF80977B6}" srcOrd="1" destOrd="0" presId="urn:microsoft.com/office/officeart/2005/8/layout/vList3"/>
    <dgm:cxn modelId="{0DCC50D8-CC52-45AA-9EA9-47FAC072CAFA}" type="presParOf" srcId="{DEFA88FB-741E-469B-87D1-EFEDF8017002}" destId="{81D28A5F-EF73-426A-AB76-BB14CB5E4EF4}" srcOrd="5" destOrd="0" presId="urn:microsoft.com/office/officeart/2005/8/layout/vList3"/>
    <dgm:cxn modelId="{2FBF26DC-C31E-4B24-A4B1-4FC791CE5A6F}" type="presParOf" srcId="{DEFA88FB-741E-469B-87D1-EFEDF8017002}" destId="{00E6B943-82B3-43DE-A06F-E17F2DDC918C}" srcOrd="6" destOrd="0" presId="urn:microsoft.com/office/officeart/2005/8/layout/vList3"/>
    <dgm:cxn modelId="{9BE4F4B9-24A1-423D-833F-13F261277586}" type="presParOf" srcId="{00E6B943-82B3-43DE-A06F-E17F2DDC918C}" destId="{7BB1C243-AC55-4E7B-A5CE-8CCD8FA21563}" srcOrd="0" destOrd="0" presId="urn:microsoft.com/office/officeart/2005/8/layout/vList3"/>
    <dgm:cxn modelId="{4AD583BB-B27F-4B59-A1CF-D85F7D1F44EB}" type="presParOf" srcId="{00E6B943-82B3-43DE-A06F-E17F2DDC918C}" destId="{427F9255-6BC6-4ED6-8C7C-F6102B420F0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4E2FAF-E0DD-45FF-B21B-90A11852B18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A837E62-C2ED-42B7-BCC3-066A4C7298BD}">
      <dgm:prSet phldrT="[Text]" custT="1"/>
      <dgm:spPr/>
      <dgm:t>
        <a:bodyPr/>
        <a:lstStyle/>
        <a:p>
          <a:r>
            <a:rPr lang="en-US" sz="2400" dirty="0"/>
            <a:t>Addiction is a developmental disease</a:t>
          </a:r>
        </a:p>
      </dgm:t>
    </dgm:pt>
    <dgm:pt modelId="{8CB0044D-89FB-4D33-A85E-B570C36862A1}" type="parTrans" cxnId="{55D08995-B3DE-48B1-951E-52485144ABE8}">
      <dgm:prSet/>
      <dgm:spPr/>
      <dgm:t>
        <a:bodyPr/>
        <a:lstStyle/>
        <a:p>
          <a:endParaRPr lang="en-US" sz="1600"/>
        </a:p>
      </dgm:t>
    </dgm:pt>
    <dgm:pt modelId="{9DDEF411-F562-4646-BC10-92B2DE9651F3}" type="sibTrans" cxnId="{55D08995-B3DE-48B1-951E-52485144ABE8}">
      <dgm:prSet/>
      <dgm:spPr/>
      <dgm:t>
        <a:bodyPr/>
        <a:lstStyle/>
        <a:p>
          <a:endParaRPr lang="en-US" sz="1600"/>
        </a:p>
      </dgm:t>
    </dgm:pt>
    <dgm:pt modelId="{75802D84-EB2F-4930-A09A-C47DFB4B02F1}">
      <dgm:prSet phldrT="[Text]" custT="1"/>
      <dgm:spPr/>
      <dgm:t>
        <a:bodyPr/>
        <a:lstStyle/>
        <a:p>
          <a:r>
            <a:rPr lang="en-US" sz="2400" dirty="0"/>
            <a:t>Consider DSM 5 Criteria with a developmental lens &amp; context</a:t>
          </a:r>
        </a:p>
      </dgm:t>
    </dgm:pt>
    <dgm:pt modelId="{21A148B1-1F63-441D-9F4F-0358C5CA6DAF}" type="parTrans" cxnId="{78C00BE8-4CC6-4C78-AAEA-77D44579283B}">
      <dgm:prSet/>
      <dgm:spPr/>
      <dgm:t>
        <a:bodyPr/>
        <a:lstStyle/>
        <a:p>
          <a:endParaRPr lang="en-US" sz="1600"/>
        </a:p>
      </dgm:t>
    </dgm:pt>
    <dgm:pt modelId="{CC7D7020-24A6-4D8E-80D1-3E8D76DFC2E3}" type="sibTrans" cxnId="{78C00BE8-4CC6-4C78-AAEA-77D44579283B}">
      <dgm:prSet/>
      <dgm:spPr/>
      <dgm:t>
        <a:bodyPr/>
        <a:lstStyle/>
        <a:p>
          <a:endParaRPr lang="en-US" sz="1600"/>
        </a:p>
      </dgm:t>
    </dgm:pt>
    <dgm:pt modelId="{A172DF32-A382-4CB6-A6D7-ABF63C4C01D4}">
      <dgm:prSet phldrT="[Text]" custT="1"/>
      <dgm:spPr/>
      <dgm:t>
        <a:bodyPr/>
        <a:lstStyle/>
        <a:p>
          <a:r>
            <a:rPr lang="en-US" sz="2400" dirty="0"/>
            <a:t>Red flags: age &lt;14, family history, +ACES, co-occurring mental illness</a:t>
          </a:r>
        </a:p>
      </dgm:t>
    </dgm:pt>
    <dgm:pt modelId="{D0019CC8-D643-4718-9C12-D1C3782B3F16}" type="parTrans" cxnId="{3B0E6DDF-1E0C-4CB6-A6AF-47E16083FC01}">
      <dgm:prSet/>
      <dgm:spPr/>
      <dgm:t>
        <a:bodyPr/>
        <a:lstStyle/>
        <a:p>
          <a:endParaRPr lang="en-US" sz="1600"/>
        </a:p>
      </dgm:t>
    </dgm:pt>
    <dgm:pt modelId="{C8EA760B-24FC-42C6-AACD-0ED9F1D29735}" type="sibTrans" cxnId="{3B0E6DDF-1E0C-4CB6-A6AF-47E16083FC01}">
      <dgm:prSet/>
      <dgm:spPr/>
      <dgm:t>
        <a:bodyPr/>
        <a:lstStyle/>
        <a:p>
          <a:endParaRPr lang="en-US" sz="1600"/>
        </a:p>
      </dgm:t>
    </dgm:pt>
    <dgm:pt modelId="{A3D0D701-F442-4A32-A8CC-C608FE29329F}">
      <dgm:prSet phldrT="[Text]" custT="1"/>
      <dgm:spPr/>
      <dgm:t>
        <a:bodyPr/>
        <a:lstStyle/>
        <a:p>
          <a:r>
            <a:rPr lang="en-US" sz="2400" dirty="0"/>
            <a:t>Contemplate use vs use disorder</a:t>
          </a:r>
        </a:p>
      </dgm:t>
    </dgm:pt>
    <dgm:pt modelId="{54D5F816-957D-473B-BF44-A620F7EB2F47}" type="parTrans" cxnId="{7078FF96-277B-49D5-BB09-45269E5A388C}">
      <dgm:prSet/>
      <dgm:spPr/>
    </dgm:pt>
    <dgm:pt modelId="{0F5FC89D-12CB-4CAE-8972-D8317C6412C5}" type="sibTrans" cxnId="{7078FF96-277B-49D5-BB09-45269E5A388C}">
      <dgm:prSet/>
      <dgm:spPr/>
    </dgm:pt>
    <dgm:pt modelId="{0C1A2E3F-68F0-44DA-B171-9236F2E602E7}" type="pres">
      <dgm:prSet presAssocID="{CB4E2FAF-E0DD-45FF-B21B-90A11852B18D}" presName="linear" presStyleCnt="0">
        <dgm:presLayoutVars>
          <dgm:dir/>
          <dgm:animLvl val="lvl"/>
          <dgm:resizeHandles val="exact"/>
        </dgm:presLayoutVars>
      </dgm:prSet>
      <dgm:spPr/>
    </dgm:pt>
    <dgm:pt modelId="{DC058882-C5FA-4046-A2B9-EA0CD825EF1B}" type="pres">
      <dgm:prSet presAssocID="{1A837E62-C2ED-42B7-BCC3-066A4C7298BD}" presName="parentLin" presStyleCnt="0"/>
      <dgm:spPr/>
    </dgm:pt>
    <dgm:pt modelId="{619C7D1D-A81D-4E36-80DF-D8AB54B25644}" type="pres">
      <dgm:prSet presAssocID="{1A837E62-C2ED-42B7-BCC3-066A4C7298BD}" presName="parentLeftMargin" presStyleLbl="node1" presStyleIdx="0" presStyleCnt="4"/>
      <dgm:spPr/>
    </dgm:pt>
    <dgm:pt modelId="{E606393D-B692-49C0-A1A9-660136C0C3AE}" type="pres">
      <dgm:prSet presAssocID="{1A837E62-C2ED-42B7-BCC3-066A4C7298BD}" presName="parentText" presStyleLbl="node1" presStyleIdx="0" presStyleCnt="4">
        <dgm:presLayoutVars>
          <dgm:chMax val="0"/>
          <dgm:bulletEnabled val="1"/>
        </dgm:presLayoutVars>
      </dgm:prSet>
      <dgm:spPr/>
    </dgm:pt>
    <dgm:pt modelId="{F158B11B-3F86-49D8-8424-929321C7C80B}" type="pres">
      <dgm:prSet presAssocID="{1A837E62-C2ED-42B7-BCC3-066A4C7298BD}" presName="negativeSpace" presStyleCnt="0"/>
      <dgm:spPr/>
    </dgm:pt>
    <dgm:pt modelId="{16356E32-B3AF-46B1-A73A-47CB411F1064}" type="pres">
      <dgm:prSet presAssocID="{1A837E62-C2ED-42B7-BCC3-066A4C7298BD}" presName="childText" presStyleLbl="conFgAcc1" presStyleIdx="0" presStyleCnt="4">
        <dgm:presLayoutVars>
          <dgm:bulletEnabled val="1"/>
        </dgm:presLayoutVars>
      </dgm:prSet>
      <dgm:spPr/>
    </dgm:pt>
    <dgm:pt modelId="{27A51A0E-4085-4A70-8D67-378A72DA41E8}" type="pres">
      <dgm:prSet presAssocID="{9DDEF411-F562-4646-BC10-92B2DE9651F3}" presName="spaceBetweenRectangles" presStyleCnt="0"/>
      <dgm:spPr/>
    </dgm:pt>
    <dgm:pt modelId="{FB03E21A-5338-4980-A3F3-317EDB737ACF}" type="pres">
      <dgm:prSet presAssocID="{A3D0D701-F442-4A32-A8CC-C608FE29329F}" presName="parentLin" presStyleCnt="0"/>
      <dgm:spPr/>
    </dgm:pt>
    <dgm:pt modelId="{73F62F2C-6E12-42E9-983E-7291E77B86C2}" type="pres">
      <dgm:prSet presAssocID="{A3D0D701-F442-4A32-A8CC-C608FE29329F}" presName="parentLeftMargin" presStyleLbl="node1" presStyleIdx="0" presStyleCnt="4"/>
      <dgm:spPr/>
    </dgm:pt>
    <dgm:pt modelId="{D6CE46BE-E653-4B06-8EE3-823C5FB1F123}" type="pres">
      <dgm:prSet presAssocID="{A3D0D701-F442-4A32-A8CC-C608FE29329F}" presName="parentText" presStyleLbl="node1" presStyleIdx="1" presStyleCnt="4">
        <dgm:presLayoutVars>
          <dgm:chMax val="0"/>
          <dgm:bulletEnabled val="1"/>
        </dgm:presLayoutVars>
      </dgm:prSet>
      <dgm:spPr/>
    </dgm:pt>
    <dgm:pt modelId="{EDF7F99E-526E-40E4-9B57-0BE016867417}" type="pres">
      <dgm:prSet presAssocID="{A3D0D701-F442-4A32-A8CC-C608FE29329F}" presName="negativeSpace" presStyleCnt="0"/>
      <dgm:spPr/>
    </dgm:pt>
    <dgm:pt modelId="{57DA374D-7BCA-4DCD-9D46-28D2A8EF6EC8}" type="pres">
      <dgm:prSet presAssocID="{A3D0D701-F442-4A32-A8CC-C608FE29329F}" presName="childText" presStyleLbl="conFgAcc1" presStyleIdx="1" presStyleCnt="4">
        <dgm:presLayoutVars>
          <dgm:bulletEnabled val="1"/>
        </dgm:presLayoutVars>
      </dgm:prSet>
      <dgm:spPr/>
    </dgm:pt>
    <dgm:pt modelId="{269BFAA5-FF4D-4B01-88A8-C0071AAAD772}" type="pres">
      <dgm:prSet presAssocID="{0F5FC89D-12CB-4CAE-8972-D8317C6412C5}" presName="spaceBetweenRectangles" presStyleCnt="0"/>
      <dgm:spPr/>
    </dgm:pt>
    <dgm:pt modelId="{C988D00C-D196-46FA-B817-E8A27D9EEF23}" type="pres">
      <dgm:prSet presAssocID="{75802D84-EB2F-4930-A09A-C47DFB4B02F1}" presName="parentLin" presStyleCnt="0"/>
      <dgm:spPr/>
    </dgm:pt>
    <dgm:pt modelId="{F811DF72-7130-4CDD-9AEA-4A71F09FDC2A}" type="pres">
      <dgm:prSet presAssocID="{75802D84-EB2F-4930-A09A-C47DFB4B02F1}" presName="parentLeftMargin" presStyleLbl="node1" presStyleIdx="1" presStyleCnt="4"/>
      <dgm:spPr/>
    </dgm:pt>
    <dgm:pt modelId="{40782ED7-9042-4AF4-B445-A7E69BC17C7E}" type="pres">
      <dgm:prSet presAssocID="{75802D84-EB2F-4930-A09A-C47DFB4B02F1}" presName="parentText" presStyleLbl="node1" presStyleIdx="2" presStyleCnt="4">
        <dgm:presLayoutVars>
          <dgm:chMax val="0"/>
          <dgm:bulletEnabled val="1"/>
        </dgm:presLayoutVars>
      </dgm:prSet>
      <dgm:spPr/>
    </dgm:pt>
    <dgm:pt modelId="{1356AD98-1D7E-49CA-A63F-F42441C60A17}" type="pres">
      <dgm:prSet presAssocID="{75802D84-EB2F-4930-A09A-C47DFB4B02F1}" presName="negativeSpace" presStyleCnt="0"/>
      <dgm:spPr/>
    </dgm:pt>
    <dgm:pt modelId="{C77963A1-0FAB-48B2-B61A-085C8B5F6330}" type="pres">
      <dgm:prSet presAssocID="{75802D84-EB2F-4930-A09A-C47DFB4B02F1}" presName="childText" presStyleLbl="conFgAcc1" presStyleIdx="2" presStyleCnt="4">
        <dgm:presLayoutVars>
          <dgm:bulletEnabled val="1"/>
        </dgm:presLayoutVars>
      </dgm:prSet>
      <dgm:spPr/>
    </dgm:pt>
    <dgm:pt modelId="{E09D1B0E-C76C-4B92-B4F4-329C9F2C7E38}" type="pres">
      <dgm:prSet presAssocID="{CC7D7020-24A6-4D8E-80D1-3E8D76DFC2E3}" presName="spaceBetweenRectangles" presStyleCnt="0"/>
      <dgm:spPr/>
    </dgm:pt>
    <dgm:pt modelId="{9611A5C8-5A76-47D1-B1A4-AFC2565FE4FC}" type="pres">
      <dgm:prSet presAssocID="{A172DF32-A382-4CB6-A6D7-ABF63C4C01D4}" presName="parentLin" presStyleCnt="0"/>
      <dgm:spPr/>
    </dgm:pt>
    <dgm:pt modelId="{2A66569B-54BF-4F87-9C74-56686EE25748}" type="pres">
      <dgm:prSet presAssocID="{A172DF32-A382-4CB6-A6D7-ABF63C4C01D4}" presName="parentLeftMargin" presStyleLbl="node1" presStyleIdx="2" presStyleCnt="4"/>
      <dgm:spPr/>
    </dgm:pt>
    <dgm:pt modelId="{44A9CBE4-922A-48C5-8661-168E08B80AC0}" type="pres">
      <dgm:prSet presAssocID="{A172DF32-A382-4CB6-A6D7-ABF63C4C01D4}" presName="parentText" presStyleLbl="node1" presStyleIdx="3" presStyleCnt="4">
        <dgm:presLayoutVars>
          <dgm:chMax val="0"/>
          <dgm:bulletEnabled val="1"/>
        </dgm:presLayoutVars>
      </dgm:prSet>
      <dgm:spPr/>
    </dgm:pt>
    <dgm:pt modelId="{4484EDCC-4EAF-42BB-BA43-91BFACCD57A7}" type="pres">
      <dgm:prSet presAssocID="{A172DF32-A382-4CB6-A6D7-ABF63C4C01D4}" presName="negativeSpace" presStyleCnt="0"/>
      <dgm:spPr/>
    </dgm:pt>
    <dgm:pt modelId="{7921ACC9-005A-4922-84A1-5E481A8F7566}" type="pres">
      <dgm:prSet presAssocID="{A172DF32-A382-4CB6-A6D7-ABF63C4C01D4}" presName="childText" presStyleLbl="conFgAcc1" presStyleIdx="3" presStyleCnt="4">
        <dgm:presLayoutVars>
          <dgm:bulletEnabled val="1"/>
        </dgm:presLayoutVars>
      </dgm:prSet>
      <dgm:spPr/>
    </dgm:pt>
  </dgm:ptLst>
  <dgm:cxnLst>
    <dgm:cxn modelId="{2AD4CB0E-3E05-4527-9AD4-79F57AC77E5D}" type="presOf" srcId="{A172DF32-A382-4CB6-A6D7-ABF63C4C01D4}" destId="{2A66569B-54BF-4F87-9C74-56686EE25748}" srcOrd="0" destOrd="0" presId="urn:microsoft.com/office/officeart/2005/8/layout/list1"/>
    <dgm:cxn modelId="{079B6D28-B5E6-4538-A531-362EAA70FC9A}" type="presOf" srcId="{A3D0D701-F442-4A32-A8CC-C608FE29329F}" destId="{73F62F2C-6E12-42E9-983E-7291E77B86C2}" srcOrd="0" destOrd="0" presId="urn:microsoft.com/office/officeart/2005/8/layout/list1"/>
    <dgm:cxn modelId="{CDCC145F-A87A-44D3-B04E-DC56D02A3E3D}" type="presOf" srcId="{A3D0D701-F442-4A32-A8CC-C608FE29329F}" destId="{D6CE46BE-E653-4B06-8EE3-823C5FB1F123}" srcOrd="1" destOrd="0" presId="urn:microsoft.com/office/officeart/2005/8/layout/list1"/>
    <dgm:cxn modelId="{32018652-F68D-41A7-8657-C92311383935}" type="presOf" srcId="{75802D84-EB2F-4930-A09A-C47DFB4B02F1}" destId="{40782ED7-9042-4AF4-B445-A7E69BC17C7E}" srcOrd="1" destOrd="0" presId="urn:microsoft.com/office/officeart/2005/8/layout/list1"/>
    <dgm:cxn modelId="{7C45457F-4D46-4923-9FE5-1EA37FB060DB}" type="presOf" srcId="{75802D84-EB2F-4930-A09A-C47DFB4B02F1}" destId="{F811DF72-7130-4CDD-9AEA-4A71F09FDC2A}" srcOrd="0" destOrd="0" presId="urn:microsoft.com/office/officeart/2005/8/layout/list1"/>
    <dgm:cxn modelId="{55D08995-B3DE-48B1-951E-52485144ABE8}" srcId="{CB4E2FAF-E0DD-45FF-B21B-90A11852B18D}" destId="{1A837E62-C2ED-42B7-BCC3-066A4C7298BD}" srcOrd="0" destOrd="0" parTransId="{8CB0044D-89FB-4D33-A85E-B570C36862A1}" sibTransId="{9DDEF411-F562-4646-BC10-92B2DE9651F3}"/>
    <dgm:cxn modelId="{7078FF96-277B-49D5-BB09-45269E5A388C}" srcId="{CB4E2FAF-E0DD-45FF-B21B-90A11852B18D}" destId="{A3D0D701-F442-4A32-A8CC-C608FE29329F}" srcOrd="1" destOrd="0" parTransId="{54D5F816-957D-473B-BF44-A620F7EB2F47}" sibTransId="{0F5FC89D-12CB-4CAE-8972-D8317C6412C5}"/>
    <dgm:cxn modelId="{652D8E9E-2D11-457D-BE43-F1F142EE4F5C}" type="presOf" srcId="{1A837E62-C2ED-42B7-BCC3-066A4C7298BD}" destId="{619C7D1D-A81D-4E36-80DF-D8AB54B25644}" srcOrd="0" destOrd="0" presId="urn:microsoft.com/office/officeart/2005/8/layout/list1"/>
    <dgm:cxn modelId="{6387F9A5-8930-4BA2-96FA-20099AED349E}" type="presOf" srcId="{1A837E62-C2ED-42B7-BCC3-066A4C7298BD}" destId="{E606393D-B692-49C0-A1A9-660136C0C3AE}" srcOrd="1" destOrd="0" presId="urn:microsoft.com/office/officeart/2005/8/layout/list1"/>
    <dgm:cxn modelId="{470110BC-AF2B-42DF-9F85-29D9D38032EB}" type="presOf" srcId="{CB4E2FAF-E0DD-45FF-B21B-90A11852B18D}" destId="{0C1A2E3F-68F0-44DA-B171-9236F2E602E7}" srcOrd="0" destOrd="0" presId="urn:microsoft.com/office/officeart/2005/8/layout/list1"/>
    <dgm:cxn modelId="{3B0E6DDF-1E0C-4CB6-A6AF-47E16083FC01}" srcId="{CB4E2FAF-E0DD-45FF-B21B-90A11852B18D}" destId="{A172DF32-A382-4CB6-A6D7-ABF63C4C01D4}" srcOrd="3" destOrd="0" parTransId="{D0019CC8-D643-4718-9C12-D1C3782B3F16}" sibTransId="{C8EA760B-24FC-42C6-AACD-0ED9F1D29735}"/>
    <dgm:cxn modelId="{F0C833E7-40EA-4B4C-B6DA-ED67705D2D75}" type="presOf" srcId="{A172DF32-A382-4CB6-A6D7-ABF63C4C01D4}" destId="{44A9CBE4-922A-48C5-8661-168E08B80AC0}" srcOrd="1" destOrd="0" presId="urn:microsoft.com/office/officeart/2005/8/layout/list1"/>
    <dgm:cxn modelId="{78C00BE8-4CC6-4C78-AAEA-77D44579283B}" srcId="{CB4E2FAF-E0DD-45FF-B21B-90A11852B18D}" destId="{75802D84-EB2F-4930-A09A-C47DFB4B02F1}" srcOrd="2" destOrd="0" parTransId="{21A148B1-1F63-441D-9F4F-0358C5CA6DAF}" sibTransId="{CC7D7020-24A6-4D8E-80D1-3E8D76DFC2E3}"/>
    <dgm:cxn modelId="{93769FDA-8C00-492C-A099-782D8D6FFF7B}" type="presParOf" srcId="{0C1A2E3F-68F0-44DA-B171-9236F2E602E7}" destId="{DC058882-C5FA-4046-A2B9-EA0CD825EF1B}" srcOrd="0" destOrd="0" presId="urn:microsoft.com/office/officeart/2005/8/layout/list1"/>
    <dgm:cxn modelId="{8E548E85-7E61-4703-902C-30B7D1687AD1}" type="presParOf" srcId="{DC058882-C5FA-4046-A2B9-EA0CD825EF1B}" destId="{619C7D1D-A81D-4E36-80DF-D8AB54B25644}" srcOrd="0" destOrd="0" presId="urn:microsoft.com/office/officeart/2005/8/layout/list1"/>
    <dgm:cxn modelId="{D6A68EF2-7459-4F8F-8C65-29805BE9DE75}" type="presParOf" srcId="{DC058882-C5FA-4046-A2B9-EA0CD825EF1B}" destId="{E606393D-B692-49C0-A1A9-660136C0C3AE}" srcOrd="1" destOrd="0" presId="urn:microsoft.com/office/officeart/2005/8/layout/list1"/>
    <dgm:cxn modelId="{343EED75-DFFF-432B-8D1F-ACDE5BEFADE6}" type="presParOf" srcId="{0C1A2E3F-68F0-44DA-B171-9236F2E602E7}" destId="{F158B11B-3F86-49D8-8424-929321C7C80B}" srcOrd="1" destOrd="0" presId="urn:microsoft.com/office/officeart/2005/8/layout/list1"/>
    <dgm:cxn modelId="{78CF6468-B2F8-4706-9F6A-9719D37C0FC8}" type="presParOf" srcId="{0C1A2E3F-68F0-44DA-B171-9236F2E602E7}" destId="{16356E32-B3AF-46B1-A73A-47CB411F1064}" srcOrd="2" destOrd="0" presId="urn:microsoft.com/office/officeart/2005/8/layout/list1"/>
    <dgm:cxn modelId="{BAD6EBA7-CDD0-42AE-BA2C-0D7D7330F2F6}" type="presParOf" srcId="{0C1A2E3F-68F0-44DA-B171-9236F2E602E7}" destId="{27A51A0E-4085-4A70-8D67-378A72DA41E8}" srcOrd="3" destOrd="0" presId="urn:microsoft.com/office/officeart/2005/8/layout/list1"/>
    <dgm:cxn modelId="{435CA896-A3F3-43D1-B84D-8A8A30D70A92}" type="presParOf" srcId="{0C1A2E3F-68F0-44DA-B171-9236F2E602E7}" destId="{FB03E21A-5338-4980-A3F3-317EDB737ACF}" srcOrd="4" destOrd="0" presId="urn:microsoft.com/office/officeart/2005/8/layout/list1"/>
    <dgm:cxn modelId="{A1FFCC98-D47D-4D5B-884E-80142551B96F}" type="presParOf" srcId="{FB03E21A-5338-4980-A3F3-317EDB737ACF}" destId="{73F62F2C-6E12-42E9-983E-7291E77B86C2}" srcOrd="0" destOrd="0" presId="urn:microsoft.com/office/officeart/2005/8/layout/list1"/>
    <dgm:cxn modelId="{91A88C5A-E8BC-47B3-8835-D89302C6064C}" type="presParOf" srcId="{FB03E21A-5338-4980-A3F3-317EDB737ACF}" destId="{D6CE46BE-E653-4B06-8EE3-823C5FB1F123}" srcOrd="1" destOrd="0" presId="urn:microsoft.com/office/officeart/2005/8/layout/list1"/>
    <dgm:cxn modelId="{ECC88104-DA2B-48AA-B767-D9DEDEB805B0}" type="presParOf" srcId="{0C1A2E3F-68F0-44DA-B171-9236F2E602E7}" destId="{EDF7F99E-526E-40E4-9B57-0BE016867417}" srcOrd="5" destOrd="0" presId="urn:microsoft.com/office/officeart/2005/8/layout/list1"/>
    <dgm:cxn modelId="{0A355C65-292A-4AED-AA8B-26A85B18C88C}" type="presParOf" srcId="{0C1A2E3F-68F0-44DA-B171-9236F2E602E7}" destId="{57DA374D-7BCA-4DCD-9D46-28D2A8EF6EC8}" srcOrd="6" destOrd="0" presId="urn:microsoft.com/office/officeart/2005/8/layout/list1"/>
    <dgm:cxn modelId="{03511D4C-9B56-45A6-B5D0-B1215E9908FE}" type="presParOf" srcId="{0C1A2E3F-68F0-44DA-B171-9236F2E602E7}" destId="{269BFAA5-FF4D-4B01-88A8-C0071AAAD772}" srcOrd="7" destOrd="0" presId="urn:microsoft.com/office/officeart/2005/8/layout/list1"/>
    <dgm:cxn modelId="{6D30D353-1661-4B06-9760-888F3660A114}" type="presParOf" srcId="{0C1A2E3F-68F0-44DA-B171-9236F2E602E7}" destId="{C988D00C-D196-46FA-B817-E8A27D9EEF23}" srcOrd="8" destOrd="0" presId="urn:microsoft.com/office/officeart/2005/8/layout/list1"/>
    <dgm:cxn modelId="{9247F742-1657-4381-90DC-B93D25C52017}" type="presParOf" srcId="{C988D00C-D196-46FA-B817-E8A27D9EEF23}" destId="{F811DF72-7130-4CDD-9AEA-4A71F09FDC2A}" srcOrd="0" destOrd="0" presId="urn:microsoft.com/office/officeart/2005/8/layout/list1"/>
    <dgm:cxn modelId="{81025603-133A-42DE-9FEC-07477DA2BDF8}" type="presParOf" srcId="{C988D00C-D196-46FA-B817-E8A27D9EEF23}" destId="{40782ED7-9042-4AF4-B445-A7E69BC17C7E}" srcOrd="1" destOrd="0" presId="urn:microsoft.com/office/officeart/2005/8/layout/list1"/>
    <dgm:cxn modelId="{FEB11584-BF92-46E2-9977-DBBF55EF2E5A}" type="presParOf" srcId="{0C1A2E3F-68F0-44DA-B171-9236F2E602E7}" destId="{1356AD98-1D7E-49CA-A63F-F42441C60A17}" srcOrd="9" destOrd="0" presId="urn:microsoft.com/office/officeart/2005/8/layout/list1"/>
    <dgm:cxn modelId="{5698CE62-776C-4E94-B765-52E6E868E05A}" type="presParOf" srcId="{0C1A2E3F-68F0-44DA-B171-9236F2E602E7}" destId="{C77963A1-0FAB-48B2-B61A-085C8B5F6330}" srcOrd="10" destOrd="0" presId="urn:microsoft.com/office/officeart/2005/8/layout/list1"/>
    <dgm:cxn modelId="{1D621F47-EF2E-486E-B93A-7873780DDEEC}" type="presParOf" srcId="{0C1A2E3F-68F0-44DA-B171-9236F2E602E7}" destId="{E09D1B0E-C76C-4B92-B4F4-329C9F2C7E38}" srcOrd="11" destOrd="0" presId="urn:microsoft.com/office/officeart/2005/8/layout/list1"/>
    <dgm:cxn modelId="{5FABB3FB-5F83-4E95-A866-6D1C81CE0553}" type="presParOf" srcId="{0C1A2E3F-68F0-44DA-B171-9236F2E602E7}" destId="{9611A5C8-5A76-47D1-B1A4-AFC2565FE4FC}" srcOrd="12" destOrd="0" presId="urn:microsoft.com/office/officeart/2005/8/layout/list1"/>
    <dgm:cxn modelId="{E8C5FC47-C7E5-4D22-A409-A730C22316F8}" type="presParOf" srcId="{9611A5C8-5A76-47D1-B1A4-AFC2565FE4FC}" destId="{2A66569B-54BF-4F87-9C74-56686EE25748}" srcOrd="0" destOrd="0" presId="urn:microsoft.com/office/officeart/2005/8/layout/list1"/>
    <dgm:cxn modelId="{F3BCFE02-BB16-4BD4-A0E5-D3793E7BB712}" type="presParOf" srcId="{9611A5C8-5A76-47D1-B1A4-AFC2565FE4FC}" destId="{44A9CBE4-922A-48C5-8661-168E08B80AC0}" srcOrd="1" destOrd="0" presId="urn:microsoft.com/office/officeart/2005/8/layout/list1"/>
    <dgm:cxn modelId="{CBAE2CAB-C974-44D5-A431-5017F177775A}" type="presParOf" srcId="{0C1A2E3F-68F0-44DA-B171-9236F2E602E7}" destId="{4484EDCC-4EAF-42BB-BA43-91BFACCD57A7}" srcOrd="13" destOrd="0" presId="urn:microsoft.com/office/officeart/2005/8/layout/list1"/>
    <dgm:cxn modelId="{DFD0DE5E-EBD5-458C-BB7F-DE757FACDDE6}" type="presParOf" srcId="{0C1A2E3F-68F0-44DA-B171-9236F2E602E7}" destId="{7921ACC9-005A-4922-84A1-5E481A8F756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56E32-B3AF-46B1-A73A-47CB411F1064}">
      <dsp:nvSpPr>
        <dsp:cNvPr id="0" name=""/>
        <dsp:cNvSpPr/>
      </dsp:nvSpPr>
      <dsp:spPr>
        <a:xfrm>
          <a:off x="0" y="428483"/>
          <a:ext cx="7886700"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06393D-B692-49C0-A1A9-660136C0C3AE}">
      <dsp:nvSpPr>
        <dsp:cNvPr id="0" name=""/>
        <dsp:cNvSpPr/>
      </dsp:nvSpPr>
      <dsp:spPr>
        <a:xfrm>
          <a:off x="394335" y="44723"/>
          <a:ext cx="552069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Review key elements of adolescent brain development </a:t>
          </a:r>
        </a:p>
      </dsp:txBody>
      <dsp:txXfrm>
        <a:off x="431802" y="82190"/>
        <a:ext cx="5445756" cy="692586"/>
      </dsp:txXfrm>
    </dsp:sp>
    <dsp:sp modelId="{C77963A1-0FAB-48B2-B61A-085C8B5F6330}">
      <dsp:nvSpPr>
        <dsp:cNvPr id="0" name=""/>
        <dsp:cNvSpPr/>
      </dsp:nvSpPr>
      <dsp:spPr>
        <a:xfrm>
          <a:off x="0" y="1607843"/>
          <a:ext cx="7886700" cy="655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82ED7-9042-4AF4-B445-A7E69BC17C7E}">
      <dsp:nvSpPr>
        <dsp:cNvPr id="0" name=""/>
        <dsp:cNvSpPr/>
      </dsp:nvSpPr>
      <dsp:spPr>
        <a:xfrm>
          <a:off x="394335" y="1224083"/>
          <a:ext cx="5520690"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Substance Use vs Use Disorder</a:t>
          </a:r>
        </a:p>
      </dsp:txBody>
      <dsp:txXfrm>
        <a:off x="431802" y="1261550"/>
        <a:ext cx="5445756" cy="692586"/>
      </dsp:txXfrm>
    </dsp:sp>
    <dsp:sp modelId="{7921ACC9-005A-4922-84A1-5E481A8F7566}">
      <dsp:nvSpPr>
        <dsp:cNvPr id="0" name=""/>
        <dsp:cNvSpPr/>
      </dsp:nvSpPr>
      <dsp:spPr>
        <a:xfrm>
          <a:off x="0" y="2787203"/>
          <a:ext cx="7886700"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9CBE4-922A-48C5-8661-168E08B80AC0}">
      <dsp:nvSpPr>
        <dsp:cNvPr id="0" name=""/>
        <dsp:cNvSpPr/>
      </dsp:nvSpPr>
      <dsp:spPr>
        <a:xfrm>
          <a:off x="394335" y="2403443"/>
          <a:ext cx="5520690" cy="767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Apply the DSM 5 Criteria for adolescents</a:t>
          </a:r>
        </a:p>
      </dsp:txBody>
      <dsp:txXfrm>
        <a:off x="431802" y="2440910"/>
        <a:ext cx="5445756" cy="692586"/>
      </dsp:txXfrm>
    </dsp:sp>
    <dsp:sp modelId="{B64D4581-B431-4F4C-B599-356E4AA88765}">
      <dsp:nvSpPr>
        <dsp:cNvPr id="0" name=""/>
        <dsp:cNvSpPr/>
      </dsp:nvSpPr>
      <dsp:spPr>
        <a:xfrm>
          <a:off x="0" y="3966564"/>
          <a:ext cx="7886700" cy="65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9FBC1-F729-4A57-977D-0F670957DC03}">
      <dsp:nvSpPr>
        <dsp:cNvPr id="0" name=""/>
        <dsp:cNvSpPr/>
      </dsp:nvSpPr>
      <dsp:spPr>
        <a:xfrm>
          <a:off x="394335" y="3582804"/>
          <a:ext cx="5520690"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Identify red flags / risk factors</a:t>
          </a:r>
        </a:p>
      </dsp:txBody>
      <dsp:txXfrm>
        <a:off x="431802" y="3620271"/>
        <a:ext cx="544575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7D470-C092-4BF4-8FFA-B391D862517F}">
      <dsp:nvSpPr>
        <dsp:cNvPr id="0" name=""/>
        <dsp:cNvSpPr/>
      </dsp:nvSpPr>
      <dsp:spPr>
        <a:xfrm rot="5400000">
          <a:off x="3782368" y="126749"/>
          <a:ext cx="1914250" cy="1665397"/>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Any drug use in teens is risky! Right?</a:t>
          </a:r>
        </a:p>
      </dsp:txBody>
      <dsp:txXfrm rot="-5400000">
        <a:off x="4166318" y="300627"/>
        <a:ext cx="1146349" cy="1317642"/>
      </dsp:txXfrm>
    </dsp:sp>
    <dsp:sp modelId="{B63228DF-FD78-43B9-94D4-48010D18F84C}">
      <dsp:nvSpPr>
        <dsp:cNvPr id="0" name=""/>
        <dsp:cNvSpPr/>
      </dsp:nvSpPr>
      <dsp:spPr>
        <a:xfrm>
          <a:off x="5622729" y="385173"/>
          <a:ext cx="2136303" cy="1148550"/>
        </a:xfrm>
        <a:prstGeom prst="rect">
          <a:avLst/>
        </a:prstGeom>
        <a:noFill/>
        <a:ln>
          <a:noFill/>
        </a:ln>
        <a:effectLst/>
      </dsp:spPr>
      <dsp:style>
        <a:lnRef idx="0">
          <a:scrgbClr r="0" g="0" b="0"/>
        </a:lnRef>
        <a:fillRef idx="0">
          <a:scrgbClr r="0" g="0" b="0"/>
        </a:fillRef>
        <a:effectRef idx="0">
          <a:scrgbClr r="0" g="0" b="0"/>
        </a:effectRef>
        <a:fontRef idx="minor"/>
      </dsp:style>
    </dsp:sp>
    <dsp:sp modelId="{E6875994-F317-43CF-B3D6-6827A0BCF454}">
      <dsp:nvSpPr>
        <dsp:cNvPr id="0" name=""/>
        <dsp:cNvSpPr/>
      </dsp:nvSpPr>
      <dsp:spPr>
        <a:xfrm rot="5400000">
          <a:off x="1983739" y="126749"/>
          <a:ext cx="1914250" cy="1665397"/>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367689" y="300627"/>
        <a:ext cx="1146349" cy="1317642"/>
      </dsp:txXfrm>
    </dsp:sp>
    <dsp:sp modelId="{C5050E23-330C-4E14-9A80-B90A1C6A38FC}">
      <dsp:nvSpPr>
        <dsp:cNvPr id="0" name=""/>
        <dsp:cNvSpPr/>
      </dsp:nvSpPr>
      <dsp:spPr>
        <a:xfrm rot="5400000">
          <a:off x="2879608" y="1751565"/>
          <a:ext cx="1914250" cy="1665397"/>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Experimentation or Use Disorder?</a:t>
          </a:r>
        </a:p>
      </dsp:txBody>
      <dsp:txXfrm rot="-5400000">
        <a:off x="3263558" y="1925443"/>
        <a:ext cx="1146349" cy="1317642"/>
      </dsp:txXfrm>
    </dsp:sp>
    <dsp:sp modelId="{B2F3A4D0-8796-45F6-AA6B-58FEAC768A4E}">
      <dsp:nvSpPr>
        <dsp:cNvPr id="0" name=""/>
        <dsp:cNvSpPr/>
      </dsp:nvSpPr>
      <dsp:spPr>
        <a:xfrm>
          <a:off x="867731" y="2009989"/>
          <a:ext cx="2067390" cy="1148550"/>
        </a:xfrm>
        <a:prstGeom prst="rect">
          <a:avLst/>
        </a:prstGeom>
        <a:noFill/>
        <a:ln>
          <a:noFill/>
        </a:ln>
        <a:effectLst/>
      </dsp:spPr>
      <dsp:style>
        <a:lnRef idx="0">
          <a:scrgbClr r="0" g="0" b="0"/>
        </a:lnRef>
        <a:fillRef idx="0">
          <a:scrgbClr r="0" g="0" b="0"/>
        </a:fillRef>
        <a:effectRef idx="0">
          <a:scrgbClr r="0" g="0" b="0"/>
        </a:effectRef>
        <a:fontRef idx="minor"/>
      </dsp:style>
    </dsp:sp>
    <dsp:sp modelId="{68C83E77-A36D-450A-85F2-7FDB3797E51D}">
      <dsp:nvSpPr>
        <dsp:cNvPr id="0" name=""/>
        <dsp:cNvSpPr/>
      </dsp:nvSpPr>
      <dsp:spPr>
        <a:xfrm rot="5400000">
          <a:off x="4678238" y="1751565"/>
          <a:ext cx="1914250" cy="1665397"/>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062188" y="1925443"/>
        <a:ext cx="1146349" cy="1317642"/>
      </dsp:txXfrm>
    </dsp:sp>
    <dsp:sp modelId="{F6FD81AC-32C9-43A2-B1EE-8B611E5DC6D2}">
      <dsp:nvSpPr>
        <dsp:cNvPr id="0" name=""/>
        <dsp:cNvSpPr/>
      </dsp:nvSpPr>
      <dsp:spPr>
        <a:xfrm rot="5400000">
          <a:off x="3782368" y="3376381"/>
          <a:ext cx="1914250" cy="1665397"/>
        </a:xfrm>
        <a:prstGeom prst="hexagon">
          <a:avLst>
            <a:gd name="adj" fmla="val 25000"/>
            <a:gd name="vf" fmla="val 1154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It’s an opioid epidemic! We must do something!</a:t>
          </a:r>
        </a:p>
      </dsp:txBody>
      <dsp:txXfrm rot="-5400000">
        <a:off x="4166318" y="3550259"/>
        <a:ext cx="1146349" cy="1317642"/>
      </dsp:txXfrm>
    </dsp:sp>
    <dsp:sp modelId="{D05F9321-6C11-40C1-9E1C-EC08179F54E3}">
      <dsp:nvSpPr>
        <dsp:cNvPr id="0" name=""/>
        <dsp:cNvSpPr/>
      </dsp:nvSpPr>
      <dsp:spPr>
        <a:xfrm>
          <a:off x="5622729" y="3634805"/>
          <a:ext cx="2136303" cy="1148550"/>
        </a:xfrm>
        <a:prstGeom prst="rect">
          <a:avLst/>
        </a:prstGeom>
        <a:noFill/>
        <a:ln>
          <a:noFill/>
        </a:ln>
        <a:effectLst/>
      </dsp:spPr>
      <dsp:style>
        <a:lnRef idx="0">
          <a:scrgbClr r="0" g="0" b="0"/>
        </a:lnRef>
        <a:fillRef idx="0">
          <a:scrgbClr r="0" g="0" b="0"/>
        </a:fillRef>
        <a:effectRef idx="0">
          <a:scrgbClr r="0" g="0" b="0"/>
        </a:effectRef>
        <a:fontRef idx="minor"/>
      </dsp:style>
    </dsp:sp>
    <dsp:sp modelId="{FA1D30D5-00D4-49C8-B611-AB398D01FD5D}">
      <dsp:nvSpPr>
        <dsp:cNvPr id="0" name=""/>
        <dsp:cNvSpPr/>
      </dsp:nvSpPr>
      <dsp:spPr>
        <a:xfrm rot="5400000">
          <a:off x="1983739" y="3376381"/>
          <a:ext cx="1914250" cy="1665397"/>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367689" y="3550259"/>
        <a:ext cx="1146349" cy="1317642"/>
      </dsp:txXfrm>
    </dsp:sp>
    <dsp:sp modelId="{7CA3A41E-85BE-482C-B5A1-670B930509EA}">
      <dsp:nvSpPr>
        <dsp:cNvPr id="0" name=""/>
        <dsp:cNvSpPr/>
      </dsp:nvSpPr>
      <dsp:spPr>
        <a:xfrm rot="5400000">
          <a:off x="2879608" y="5001197"/>
          <a:ext cx="1914250" cy="1665397"/>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Family is really concerned</a:t>
          </a:r>
        </a:p>
      </dsp:txBody>
      <dsp:txXfrm rot="-5400000">
        <a:off x="3263558" y="5175075"/>
        <a:ext cx="1146349" cy="1317642"/>
      </dsp:txXfrm>
    </dsp:sp>
    <dsp:sp modelId="{B9541A3B-5D6C-4771-ACE2-4AA3F6B7B894}">
      <dsp:nvSpPr>
        <dsp:cNvPr id="0" name=""/>
        <dsp:cNvSpPr/>
      </dsp:nvSpPr>
      <dsp:spPr>
        <a:xfrm>
          <a:off x="867731" y="5259621"/>
          <a:ext cx="2067390" cy="1148550"/>
        </a:xfrm>
        <a:prstGeom prst="rect">
          <a:avLst/>
        </a:prstGeom>
        <a:noFill/>
        <a:ln>
          <a:noFill/>
        </a:ln>
        <a:effectLst/>
      </dsp:spPr>
      <dsp:style>
        <a:lnRef idx="0">
          <a:scrgbClr r="0" g="0" b="0"/>
        </a:lnRef>
        <a:fillRef idx="0">
          <a:scrgbClr r="0" g="0" b="0"/>
        </a:fillRef>
        <a:effectRef idx="0">
          <a:scrgbClr r="0" g="0" b="0"/>
        </a:effectRef>
        <a:fontRef idx="minor"/>
      </dsp:style>
    </dsp:sp>
    <dsp:sp modelId="{706641DC-E1C9-46CD-A1F4-BC975EAE31C1}">
      <dsp:nvSpPr>
        <dsp:cNvPr id="0" name=""/>
        <dsp:cNvSpPr/>
      </dsp:nvSpPr>
      <dsp:spPr>
        <a:xfrm rot="5400000">
          <a:off x="4678238" y="5001197"/>
          <a:ext cx="1914250" cy="1665397"/>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062188" y="5175075"/>
        <a:ext cx="1146349" cy="1317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7166D-522E-4B2F-87EA-50E676C08E47}">
      <dsp:nvSpPr>
        <dsp:cNvPr id="0" name=""/>
        <dsp:cNvSpPr/>
      </dsp:nvSpPr>
      <dsp:spPr>
        <a:xfrm rot="5400000">
          <a:off x="3782368" y="126749"/>
          <a:ext cx="1914250" cy="1665397"/>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Family is not concerned</a:t>
          </a:r>
        </a:p>
      </dsp:txBody>
      <dsp:txXfrm rot="-5400000">
        <a:off x="4166318" y="300627"/>
        <a:ext cx="1146349" cy="1317642"/>
      </dsp:txXfrm>
    </dsp:sp>
    <dsp:sp modelId="{A4960E44-224F-402D-85D3-64BFF8850695}">
      <dsp:nvSpPr>
        <dsp:cNvPr id="0" name=""/>
        <dsp:cNvSpPr/>
      </dsp:nvSpPr>
      <dsp:spPr>
        <a:xfrm>
          <a:off x="5622729" y="385173"/>
          <a:ext cx="2136303" cy="1148550"/>
        </a:xfrm>
        <a:prstGeom prst="rect">
          <a:avLst/>
        </a:prstGeom>
        <a:noFill/>
        <a:ln>
          <a:noFill/>
        </a:ln>
        <a:effectLst/>
      </dsp:spPr>
      <dsp:style>
        <a:lnRef idx="0">
          <a:scrgbClr r="0" g="0" b="0"/>
        </a:lnRef>
        <a:fillRef idx="0">
          <a:scrgbClr r="0" g="0" b="0"/>
        </a:fillRef>
        <a:effectRef idx="0">
          <a:scrgbClr r="0" g="0" b="0"/>
        </a:effectRef>
        <a:fontRef idx="minor"/>
      </dsp:style>
    </dsp:sp>
    <dsp:sp modelId="{9712E6B1-8F99-495D-A7BF-92822146A30E}">
      <dsp:nvSpPr>
        <dsp:cNvPr id="0" name=""/>
        <dsp:cNvSpPr/>
      </dsp:nvSpPr>
      <dsp:spPr>
        <a:xfrm rot="5400000">
          <a:off x="1983739" y="126749"/>
          <a:ext cx="1914250" cy="166539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367689" y="300627"/>
        <a:ext cx="1146349" cy="1317642"/>
      </dsp:txXfrm>
    </dsp:sp>
    <dsp:sp modelId="{A6203AFF-FD84-4A37-BBA7-1A7083321D12}">
      <dsp:nvSpPr>
        <dsp:cNvPr id="0" name=""/>
        <dsp:cNvSpPr/>
      </dsp:nvSpPr>
      <dsp:spPr>
        <a:xfrm rot="5400000">
          <a:off x="2879608" y="1751565"/>
          <a:ext cx="1914250" cy="1665397"/>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 order to get into an inpatient treatment program…</a:t>
          </a:r>
        </a:p>
      </dsp:txBody>
      <dsp:txXfrm rot="-5400000">
        <a:off x="3263558" y="1925443"/>
        <a:ext cx="1146349" cy="1317642"/>
      </dsp:txXfrm>
    </dsp:sp>
    <dsp:sp modelId="{9957D1AA-B00A-45B2-825D-521D0773D816}">
      <dsp:nvSpPr>
        <dsp:cNvPr id="0" name=""/>
        <dsp:cNvSpPr/>
      </dsp:nvSpPr>
      <dsp:spPr>
        <a:xfrm>
          <a:off x="867731" y="2009989"/>
          <a:ext cx="2067390" cy="1148550"/>
        </a:xfrm>
        <a:prstGeom prst="rect">
          <a:avLst/>
        </a:prstGeom>
        <a:noFill/>
        <a:ln>
          <a:noFill/>
        </a:ln>
        <a:effectLst/>
      </dsp:spPr>
      <dsp:style>
        <a:lnRef idx="0">
          <a:scrgbClr r="0" g="0" b="0"/>
        </a:lnRef>
        <a:fillRef idx="0">
          <a:scrgbClr r="0" g="0" b="0"/>
        </a:fillRef>
        <a:effectRef idx="0">
          <a:scrgbClr r="0" g="0" b="0"/>
        </a:effectRef>
        <a:fontRef idx="minor"/>
      </dsp:style>
    </dsp:sp>
    <dsp:sp modelId="{1482D187-A4C3-45C9-944C-A4A2D58FD17E}">
      <dsp:nvSpPr>
        <dsp:cNvPr id="0" name=""/>
        <dsp:cNvSpPr/>
      </dsp:nvSpPr>
      <dsp:spPr>
        <a:xfrm rot="5400000">
          <a:off x="4678238" y="1751565"/>
          <a:ext cx="1914250" cy="1665397"/>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062188" y="1925443"/>
        <a:ext cx="1146349" cy="1317642"/>
      </dsp:txXfrm>
    </dsp:sp>
    <dsp:sp modelId="{7D1A5536-674A-4DC9-9CA7-56293DAD6B1E}">
      <dsp:nvSpPr>
        <dsp:cNvPr id="0" name=""/>
        <dsp:cNvSpPr/>
      </dsp:nvSpPr>
      <dsp:spPr>
        <a:xfrm rot="5400000">
          <a:off x="3782368" y="3376381"/>
          <a:ext cx="1914250" cy="1665397"/>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Stigma of diagnosis</a:t>
          </a:r>
        </a:p>
      </dsp:txBody>
      <dsp:txXfrm rot="-5400000">
        <a:off x="4166318" y="3550259"/>
        <a:ext cx="1146349" cy="1317642"/>
      </dsp:txXfrm>
    </dsp:sp>
    <dsp:sp modelId="{ACB38A07-5BED-4370-8A84-5CDF0017E3D0}">
      <dsp:nvSpPr>
        <dsp:cNvPr id="0" name=""/>
        <dsp:cNvSpPr/>
      </dsp:nvSpPr>
      <dsp:spPr>
        <a:xfrm>
          <a:off x="5622729" y="3634805"/>
          <a:ext cx="2136303" cy="1148550"/>
        </a:xfrm>
        <a:prstGeom prst="rect">
          <a:avLst/>
        </a:prstGeom>
        <a:noFill/>
        <a:ln>
          <a:noFill/>
        </a:ln>
        <a:effectLst/>
      </dsp:spPr>
      <dsp:style>
        <a:lnRef idx="0">
          <a:scrgbClr r="0" g="0" b="0"/>
        </a:lnRef>
        <a:fillRef idx="0">
          <a:scrgbClr r="0" g="0" b="0"/>
        </a:fillRef>
        <a:effectRef idx="0">
          <a:scrgbClr r="0" g="0" b="0"/>
        </a:effectRef>
        <a:fontRef idx="minor"/>
      </dsp:style>
    </dsp:sp>
    <dsp:sp modelId="{51F9D649-EAAD-43CB-8629-6EFEC2F3D918}">
      <dsp:nvSpPr>
        <dsp:cNvPr id="0" name=""/>
        <dsp:cNvSpPr/>
      </dsp:nvSpPr>
      <dsp:spPr>
        <a:xfrm rot="5400000">
          <a:off x="1983739" y="3376381"/>
          <a:ext cx="1914250" cy="1665397"/>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367689" y="3550259"/>
        <a:ext cx="1146349" cy="1317642"/>
      </dsp:txXfrm>
    </dsp:sp>
    <dsp:sp modelId="{75284D3F-D618-4EEA-863F-66442DB82586}">
      <dsp:nvSpPr>
        <dsp:cNvPr id="0" name=""/>
        <dsp:cNvSpPr/>
      </dsp:nvSpPr>
      <dsp:spPr>
        <a:xfrm rot="5400000">
          <a:off x="2879608" y="5001197"/>
          <a:ext cx="1914250" cy="166539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Insurance coverage</a:t>
          </a:r>
        </a:p>
      </dsp:txBody>
      <dsp:txXfrm rot="-5400000">
        <a:off x="3263558" y="5175075"/>
        <a:ext cx="1146349" cy="1317642"/>
      </dsp:txXfrm>
    </dsp:sp>
    <dsp:sp modelId="{CAD6E8E8-967E-4A67-B0D1-48FB02ECEA08}">
      <dsp:nvSpPr>
        <dsp:cNvPr id="0" name=""/>
        <dsp:cNvSpPr/>
      </dsp:nvSpPr>
      <dsp:spPr>
        <a:xfrm>
          <a:off x="867731" y="5259621"/>
          <a:ext cx="2067390" cy="1148550"/>
        </a:xfrm>
        <a:prstGeom prst="rect">
          <a:avLst/>
        </a:prstGeom>
        <a:noFill/>
        <a:ln>
          <a:noFill/>
        </a:ln>
        <a:effectLst/>
      </dsp:spPr>
      <dsp:style>
        <a:lnRef idx="0">
          <a:scrgbClr r="0" g="0" b="0"/>
        </a:lnRef>
        <a:fillRef idx="0">
          <a:scrgbClr r="0" g="0" b="0"/>
        </a:fillRef>
        <a:effectRef idx="0">
          <a:scrgbClr r="0" g="0" b="0"/>
        </a:effectRef>
        <a:fontRef idx="minor"/>
      </dsp:style>
    </dsp:sp>
    <dsp:sp modelId="{13F1D0D6-4BCE-4749-B43B-A33DFEAE7A78}">
      <dsp:nvSpPr>
        <dsp:cNvPr id="0" name=""/>
        <dsp:cNvSpPr/>
      </dsp:nvSpPr>
      <dsp:spPr>
        <a:xfrm rot="5400000">
          <a:off x="4678238" y="5001197"/>
          <a:ext cx="1914250" cy="1665397"/>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062188" y="5175075"/>
        <a:ext cx="1146349" cy="1317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507E4-AF82-4267-84D3-3539B2494C6C}">
      <dsp:nvSpPr>
        <dsp:cNvPr id="0" name=""/>
        <dsp:cNvSpPr/>
      </dsp:nvSpPr>
      <dsp:spPr>
        <a:xfrm rot="5400000">
          <a:off x="2586326" y="334381"/>
          <a:ext cx="1698625" cy="1477803"/>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Nicotine 4.0% vs 2.7%</a:t>
          </a:r>
        </a:p>
      </dsp:txBody>
      <dsp:txXfrm rot="-5400000">
        <a:off x="2927028" y="488672"/>
        <a:ext cx="1017221" cy="1169221"/>
      </dsp:txXfrm>
    </dsp:sp>
    <dsp:sp modelId="{34AE33EA-D828-45B2-8A95-2088A9F842EB}">
      <dsp:nvSpPr>
        <dsp:cNvPr id="0" name=""/>
        <dsp:cNvSpPr/>
      </dsp:nvSpPr>
      <dsp:spPr>
        <a:xfrm>
          <a:off x="4219384" y="563696"/>
          <a:ext cx="1895665" cy="1019175"/>
        </a:xfrm>
        <a:prstGeom prst="rect">
          <a:avLst/>
        </a:prstGeom>
        <a:noFill/>
        <a:ln>
          <a:noFill/>
        </a:ln>
        <a:effectLst/>
      </dsp:spPr>
      <dsp:style>
        <a:lnRef idx="0">
          <a:scrgbClr r="0" g="0" b="0"/>
        </a:lnRef>
        <a:fillRef idx="0">
          <a:scrgbClr r="0" g="0" b="0"/>
        </a:fillRef>
        <a:effectRef idx="0">
          <a:scrgbClr r="0" g="0" b="0"/>
        </a:effectRef>
        <a:fontRef idx="minor"/>
      </dsp:style>
    </dsp:sp>
    <dsp:sp modelId="{0206BECB-5A0A-41E6-A61E-F97B458899C3}">
      <dsp:nvSpPr>
        <dsp:cNvPr id="0" name=""/>
        <dsp:cNvSpPr/>
      </dsp:nvSpPr>
      <dsp:spPr>
        <a:xfrm rot="5400000">
          <a:off x="990298" y="334381"/>
          <a:ext cx="1698625" cy="1477803"/>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331000" y="488672"/>
        <a:ext cx="1017221" cy="1169221"/>
      </dsp:txXfrm>
    </dsp:sp>
    <dsp:sp modelId="{E709B9C7-37B2-4097-984D-0F68B5D4F61F}">
      <dsp:nvSpPr>
        <dsp:cNvPr id="0" name=""/>
        <dsp:cNvSpPr/>
      </dsp:nvSpPr>
      <dsp:spPr>
        <a:xfrm rot="5400000">
          <a:off x="1785254" y="1776174"/>
          <a:ext cx="1698625" cy="147780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Alcohol 4.6% vs 3.8%</a:t>
          </a:r>
        </a:p>
      </dsp:txBody>
      <dsp:txXfrm rot="-5400000">
        <a:off x="2125956" y="1930465"/>
        <a:ext cx="1017221" cy="1169221"/>
      </dsp:txXfrm>
    </dsp:sp>
    <dsp:sp modelId="{A460D573-8EBD-48C0-8D72-20C419392912}">
      <dsp:nvSpPr>
        <dsp:cNvPr id="0" name=""/>
        <dsp:cNvSpPr/>
      </dsp:nvSpPr>
      <dsp:spPr>
        <a:xfrm>
          <a:off x="0" y="2005488"/>
          <a:ext cx="1834515" cy="1019175"/>
        </a:xfrm>
        <a:prstGeom prst="rect">
          <a:avLst/>
        </a:prstGeom>
        <a:noFill/>
        <a:ln>
          <a:noFill/>
        </a:ln>
        <a:effectLst/>
      </dsp:spPr>
      <dsp:style>
        <a:lnRef idx="0">
          <a:scrgbClr r="0" g="0" b="0"/>
        </a:lnRef>
        <a:fillRef idx="0">
          <a:scrgbClr r="0" g="0" b="0"/>
        </a:fillRef>
        <a:effectRef idx="0">
          <a:scrgbClr r="0" g="0" b="0"/>
        </a:effectRef>
        <a:fontRef idx="minor"/>
      </dsp:style>
    </dsp:sp>
    <dsp:sp modelId="{7E424B31-94D3-40DC-8FB9-06942F862BAC}">
      <dsp:nvSpPr>
        <dsp:cNvPr id="0" name=""/>
        <dsp:cNvSpPr/>
      </dsp:nvSpPr>
      <dsp:spPr>
        <a:xfrm rot="5400000">
          <a:off x="3381282" y="1776174"/>
          <a:ext cx="1698625" cy="1477803"/>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721984" y="1930465"/>
        <a:ext cx="1017221" cy="1169221"/>
      </dsp:txXfrm>
    </dsp:sp>
    <dsp:sp modelId="{D693E152-8FF9-42C0-AD99-BEA483234741}">
      <dsp:nvSpPr>
        <dsp:cNvPr id="0" name=""/>
        <dsp:cNvSpPr/>
      </dsp:nvSpPr>
      <dsp:spPr>
        <a:xfrm rot="5400000">
          <a:off x="2586326" y="3217967"/>
          <a:ext cx="1698625" cy="1477803"/>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Cannabis 10.7% vs 8.2%</a:t>
          </a:r>
        </a:p>
      </dsp:txBody>
      <dsp:txXfrm rot="-5400000">
        <a:off x="2927028" y="3372258"/>
        <a:ext cx="1017221" cy="1169221"/>
      </dsp:txXfrm>
    </dsp:sp>
    <dsp:sp modelId="{D59573A1-D7EE-4A88-B089-0F5DCD8297CE}">
      <dsp:nvSpPr>
        <dsp:cNvPr id="0" name=""/>
        <dsp:cNvSpPr/>
      </dsp:nvSpPr>
      <dsp:spPr>
        <a:xfrm>
          <a:off x="4219384" y="3447281"/>
          <a:ext cx="1895665" cy="1019175"/>
        </a:xfrm>
        <a:prstGeom prst="rect">
          <a:avLst/>
        </a:prstGeom>
        <a:noFill/>
        <a:ln>
          <a:noFill/>
        </a:ln>
        <a:effectLst/>
      </dsp:spPr>
      <dsp:style>
        <a:lnRef idx="0">
          <a:scrgbClr r="0" g="0" b="0"/>
        </a:lnRef>
        <a:fillRef idx="0">
          <a:scrgbClr r="0" g="0" b="0"/>
        </a:fillRef>
        <a:effectRef idx="0">
          <a:scrgbClr r="0" g="0" b="0"/>
        </a:effectRef>
        <a:fontRef idx="minor"/>
      </dsp:style>
    </dsp:sp>
    <dsp:sp modelId="{2FC4DA30-5EFE-4D0E-9140-F74397082730}">
      <dsp:nvSpPr>
        <dsp:cNvPr id="0" name=""/>
        <dsp:cNvSpPr/>
      </dsp:nvSpPr>
      <dsp:spPr>
        <a:xfrm rot="5400000">
          <a:off x="990298" y="3217967"/>
          <a:ext cx="1698625" cy="1477803"/>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331000" y="3372258"/>
        <a:ext cx="1017221" cy="1169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AD656-74EE-4E4F-8A0A-BAAE31280CAD}">
      <dsp:nvSpPr>
        <dsp:cNvPr id="0" name=""/>
        <dsp:cNvSpPr/>
      </dsp:nvSpPr>
      <dsp:spPr>
        <a:xfrm>
          <a:off x="1259840" y="0"/>
          <a:ext cx="1463040" cy="81280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Lower value</a:t>
          </a:r>
        </a:p>
      </dsp:txBody>
      <dsp:txXfrm>
        <a:off x="1283646" y="23806"/>
        <a:ext cx="1415428" cy="765188"/>
      </dsp:txXfrm>
    </dsp:sp>
    <dsp:sp modelId="{168D04BE-1FA1-4A5C-A487-830C77E6326B}">
      <dsp:nvSpPr>
        <dsp:cNvPr id="0" name=""/>
        <dsp:cNvSpPr/>
      </dsp:nvSpPr>
      <dsp:spPr>
        <a:xfrm>
          <a:off x="3373120" y="0"/>
          <a:ext cx="1463040" cy="812800"/>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Higher value</a:t>
          </a:r>
        </a:p>
      </dsp:txBody>
      <dsp:txXfrm>
        <a:off x="3396926" y="23806"/>
        <a:ext cx="1415428" cy="765188"/>
      </dsp:txXfrm>
    </dsp:sp>
    <dsp:sp modelId="{8F437A6F-427B-4D82-95A9-D689A4904023}">
      <dsp:nvSpPr>
        <dsp:cNvPr id="0" name=""/>
        <dsp:cNvSpPr/>
      </dsp:nvSpPr>
      <dsp:spPr>
        <a:xfrm>
          <a:off x="2743200" y="3454400"/>
          <a:ext cx="609600" cy="609600"/>
        </a:xfrm>
        <a:prstGeom prst="triangl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FE7D6F-E877-480F-AC17-813B39F608C9}">
      <dsp:nvSpPr>
        <dsp:cNvPr id="0" name=""/>
        <dsp:cNvSpPr/>
      </dsp:nvSpPr>
      <dsp:spPr>
        <a:xfrm rot="240000">
          <a:off x="1218641" y="3193179"/>
          <a:ext cx="3658717" cy="25584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FC4951-9EDE-46FA-AA38-174877D82C1B}">
      <dsp:nvSpPr>
        <dsp:cNvPr id="0" name=""/>
        <dsp:cNvSpPr/>
      </dsp:nvSpPr>
      <dsp:spPr>
        <a:xfrm rot="240000">
          <a:off x="3419319" y="2732269"/>
          <a:ext cx="1451920" cy="5014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Hazardous Use*</a:t>
          </a:r>
        </a:p>
      </dsp:txBody>
      <dsp:txXfrm>
        <a:off x="3443796" y="2756746"/>
        <a:ext cx="1402966" cy="452458"/>
      </dsp:txXfrm>
    </dsp:sp>
    <dsp:sp modelId="{1EA65882-1983-4B41-B34D-20E90F937757}">
      <dsp:nvSpPr>
        <dsp:cNvPr id="0" name=""/>
        <dsp:cNvSpPr/>
      </dsp:nvSpPr>
      <dsp:spPr>
        <a:xfrm rot="240000">
          <a:off x="3459959" y="2195821"/>
          <a:ext cx="1451920" cy="5014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Physical/Psych problems*</a:t>
          </a:r>
        </a:p>
      </dsp:txBody>
      <dsp:txXfrm>
        <a:off x="3484436" y="2220298"/>
        <a:ext cx="1402966" cy="452458"/>
      </dsp:txXfrm>
    </dsp:sp>
    <dsp:sp modelId="{DDE31BCE-43F3-48B9-BF95-FEAF7F351E63}">
      <dsp:nvSpPr>
        <dsp:cNvPr id="0" name=""/>
        <dsp:cNvSpPr/>
      </dsp:nvSpPr>
      <dsp:spPr>
        <a:xfrm rot="240000">
          <a:off x="3500599" y="1659373"/>
          <a:ext cx="1451920" cy="5014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Quit or Cut Down</a:t>
          </a:r>
        </a:p>
      </dsp:txBody>
      <dsp:txXfrm>
        <a:off x="3525076" y="1683850"/>
        <a:ext cx="1402966" cy="452458"/>
      </dsp:txXfrm>
    </dsp:sp>
    <dsp:sp modelId="{6E8E42F2-F8C2-4402-8FDD-F7713EDE260E}">
      <dsp:nvSpPr>
        <dsp:cNvPr id="0" name=""/>
        <dsp:cNvSpPr/>
      </dsp:nvSpPr>
      <dsp:spPr>
        <a:xfrm rot="240000">
          <a:off x="3541239" y="1122925"/>
          <a:ext cx="1451920" cy="5014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Withdrawal</a:t>
          </a:r>
        </a:p>
      </dsp:txBody>
      <dsp:txXfrm>
        <a:off x="3565716" y="1147402"/>
        <a:ext cx="1402966" cy="452458"/>
      </dsp:txXfrm>
    </dsp:sp>
    <dsp:sp modelId="{09F957F7-E83D-4B0A-8876-6BB47A2ADB28}">
      <dsp:nvSpPr>
        <dsp:cNvPr id="0" name=""/>
        <dsp:cNvSpPr/>
      </dsp:nvSpPr>
      <dsp:spPr>
        <a:xfrm rot="240000">
          <a:off x="1306039" y="2585965"/>
          <a:ext cx="1451920" cy="50141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Social problems</a:t>
          </a:r>
        </a:p>
      </dsp:txBody>
      <dsp:txXfrm>
        <a:off x="1330516" y="2610442"/>
        <a:ext cx="1402966" cy="452458"/>
      </dsp:txXfrm>
    </dsp:sp>
    <dsp:sp modelId="{F010C113-1C13-4A10-8DA6-2806FC46DA1F}">
      <dsp:nvSpPr>
        <dsp:cNvPr id="0" name=""/>
        <dsp:cNvSpPr/>
      </dsp:nvSpPr>
      <dsp:spPr>
        <a:xfrm rot="240000">
          <a:off x="1346679" y="2049517"/>
          <a:ext cx="1451920" cy="5014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Tolerance</a:t>
          </a:r>
        </a:p>
      </dsp:txBody>
      <dsp:txXfrm>
        <a:off x="1371156" y="2073994"/>
        <a:ext cx="1402966" cy="452458"/>
      </dsp:txXfrm>
    </dsp:sp>
    <dsp:sp modelId="{B29F8AEA-68EA-4FBB-AE53-D25359766C15}">
      <dsp:nvSpPr>
        <dsp:cNvPr id="0" name=""/>
        <dsp:cNvSpPr/>
      </dsp:nvSpPr>
      <dsp:spPr>
        <a:xfrm rot="240000">
          <a:off x="1387319" y="1513069"/>
          <a:ext cx="1451920" cy="5014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Role impairment</a:t>
          </a:r>
        </a:p>
      </dsp:txBody>
      <dsp:txXfrm>
        <a:off x="1411796" y="1537546"/>
        <a:ext cx="1402966" cy="452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AD656-74EE-4E4F-8A0A-BAAE31280CAD}">
      <dsp:nvSpPr>
        <dsp:cNvPr id="0" name=""/>
        <dsp:cNvSpPr/>
      </dsp:nvSpPr>
      <dsp:spPr>
        <a:xfrm>
          <a:off x="1259840" y="0"/>
          <a:ext cx="1463040" cy="81280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Lower value</a:t>
          </a:r>
        </a:p>
      </dsp:txBody>
      <dsp:txXfrm>
        <a:off x="1283646" y="23806"/>
        <a:ext cx="1415428" cy="765188"/>
      </dsp:txXfrm>
    </dsp:sp>
    <dsp:sp modelId="{168D04BE-1FA1-4A5C-A487-830C77E6326B}">
      <dsp:nvSpPr>
        <dsp:cNvPr id="0" name=""/>
        <dsp:cNvSpPr/>
      </dsp:nvSpPr>
      <dsp:spPr>
        <a:xfrm>
          <a:off x="3373120" y="0"/>
          <a:ext cx="1463040" cy="812800"/>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Higher value</a:t>
          </a:r>
        </a:p>
      </dsp:txBody>
      <dsp:txXfrm>
        <a:off x="3396926" y="23806"/>
        <a:ext cx="1415428" cy="765188"/>
      </dsp:txXfrm>
    </dsp:sp>
    <dsp:sp modelId="{8F437A6F-427B-4D82-95A9-D689A4904023}">
      <dsp:nvSpPr>
        <dsp:cNvPr id="0" name=""/>
        <dsp:cNvSpPr/>
      </dsp:nvSpPr>
      <dsp:spPr>
        <a:xfrm>
          <a:off x="2743200" y="3454400"/>
          <a:ext cx="609600" cy="609600"/>
        </a:xfrm>
        <a:prstGeom prst="triangl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37D605-0BBA-4D23-A000-A89444C5329B}">
      <dsp:nvSpPr>
        <dsp:cNvPr id="0" name=""/>
        <dsp:cNvSpPr/>
      </dsp:nvSpPr>
      <dsp:spPr>
        <a:xfrm rot="21360000">
          <a:off x="1218641" y="3193179"/>
          <a:ext cx="3658717" cy="25584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90C7F-F3CD-462E-8705-C97061F7395D}">
      <dsp:nvSpPr>
        <dsp:cNvPr id="0" name=""/>
        <dsp:cNvSpPr/>
      </dsp:nvSpPr>
      <dsp:spPr>
        <a:xfrm rot="21360000">
          <a:off x="1224759" y="2732269"/>
          <a:ext cx="1451920" cy="5014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Role impairment</a:t>
          </a:r>
        </a:p>
      </dsp:txBody>
      <dsp:txXfrm>
        <a:off x="1249236" y="2756746"/>
        <a:ext cx="1402966" cy="452458"/>
      </dsp:txXfrm>
    </dsp:sp>
    <dsp:sp modelId="{2FDE9EEB-ED0B-4EE5-A0BD-8506D2397D22}">
      <dsp:nvSpPr>
        <dsp:cNvPr id="0" name=""/>
        <dsp:cNvSpPr/>
      </dsp:nvSpPr>
      <dsp:spPr>
        <a:xfrm rot="21360000">
          <a:off x="1184119" y="2195821"/>
          <a:ext cx="1451920" cy="5014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Social problems</a:t>
          </a:r>
        </a:p>
      </dsp:txBody>
      <dsp:txXfrm>
        <a:off x="1208596" y="2220298"/>
        <a:ext cx="1402966" cy="452458"/>
      </dsp:txXfrm>
    </dsp:sp>
    <dsp:sp modelId="{675670C6-7FA0-4DD7-8616-571ECF7A50DD}">
      <dsp:nvSpPr>
        <dsp:cNvPr id="0" name=""/>
        <dsp:cNvSpPr/>
      </dsp:nvSpPr>
      <dsp:spPr>
        <a:xfrm rot="21360000">
          <a:off x="1143479" y="1659373"/>
          <a:ext cx="1451920" cy="5014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Time spent</a:t>
          </a:r>
        </a:p>
      </dsp:txBody>
      <dsp:txXfrm>
        <a:off x="1167956" y="1683850"/>
        <a:ext cx="1402966" cy="452458"/>
      </dsp:txXfrm>
    </dsp:sp>
    <dsp:sp modelId="{1ABFF859-D2A8-4F8F-B8B9-1068C1966620}">
      <dsp:nvSpPr>
        <dsp:cNvPr id="0" name=""/>
        <dsp:cNvSpPr/>
      </dsp:nvSpPr>
      <dsp:spPr>
        <a:xfrm rot="21360000">
          <a:off x="1102839" y="1122925"/>
          <a:ext cx="1451920" cy="5014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Tolerance</a:t>
          </a:r>
        </a:p>
      </dsp:txBody>
      <dsp:txXfrm>
        <a:off x="1127316" y="1147402"/>
        <a:ext cx="1402966" cy="452458"/>
      </dsp:txXfrm>
    </dsp:sp>
    <dsp:sp modelId="{63316F72-68B4-4843-843D-728E102BA66B}">
      <dsp:nvSpPr>
        <dsp:cNvPr id="0" name=""/>
        <dsp:cNvSpPr/>
      </dsp:nvSpPr>
      <dsp:spPr>
        <a:xfrm rot="21360000">
          <a:off x="3338039" y="2585965"/>
          <a:ext cx="1451920" cy="50141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Quit or Cut Down</a:t>
          </a:r>
        </a:p>
      </dsp:txBody>
      <dsp:txXfrm>
        <a:off x="3362516" y="2610442"/>
        <a:ext cx="1402966" cy="452458"/>
      </dsp:txXfrm>
    </dsp:sp>
    <dsp:sp modelId="{AD35E314-0EB0-486A-96AA-3014CB423DA2}">
      <dsp:nvSpPr>
        <dsp:cNvPr id="0" name=""/>
        <dsp:cNvSpPr/>
      </dsp:nvSpPr>
      <dsp:spPr>
        <a:xfrm rot="21360000">
          <a:off x="3297399" y="2049517"/>
          <a:ext cx="1451920" cy="5014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Physical/Psych problems*</a:t>
          </a:r>
        </a:p>
      </dsp:txBody>
      <dsp:txXfrm>
        <a:off x="3321876" y="2073994"/>
        <a:ext cx="1402966" cy="452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F18CD-B9EA-43E7-BC45-D41EC2D027ED}">
      <dsp:nvSpPr>
        <dsp:cNvPr id="0" name=""/>
        <dsp:cNvSpPr/>
      </dsp:nvSpPr>
      <dsp:spPr>
        <a:xfrm rot="10800000">
          <a:off x="1548891" y="2670"/>
          <a:ext cx="5138242" cy="101869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15"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High risk screen in patient &lt;14 </a:t>
          </a:r>
          <a:r>
            <a:rPr lang="en-US" sz="3000" kern="1200"/>
            <a:t>years old</a:t>
          </a:r>
          <a:endParaRPr lang="en-US" sz="3000" kern="1200" dirty="0"/>
        </a:p>
      </dsp:txBody>
      <dsp:txXfrm rot="10800000">
        <a:off x="1803564" y="2670"/>
        <a:ext cx="4883569" cy="1018691"/>
      </dsp:txXfrm>
    </dsp:sp>
    <dsp:sp modelId="{CC5FFA92-2124-4391-9756-2AF5D4D819A3}">
      <dsp:nvSpPr>
        <dsp:cNvPr id="0" name=""/>
        <dsp:cNvSpPr/>
      </dsp:nvSpPr>
      <dsp:spPr>
        <a:xfrm>
          <a:off x="1039545" y="2670"/>
          <a:ext cx="1018691" cy="1018691"/>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99FC3-530D-439C-B71B-E31A172E6547}">
      <dsp:nvSpPr>
        <dsp:cNvPr id="0" name=""/>
        <dsp:cNvSpPr/>
      </dsp:nvSpPr>
      <dsp:spPr>
        <a:xfrm rot="10800000">
          <a:off x="1548891" y="1325449"/>
          <a:ext cx="5138242" cy="1018691"/>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15"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Family history of SUD</a:t>
          </a:r>
        </a:p>
      </dsp:txBody>
      <dsp:txXfrm rot="10800000">
        <a:off x="1803564" y="1325449"/>
        <a:ext cx="4883569" cy="1018691"/>
      </dsp:txXfrm>
    </dsp:sp>
    <dsp:sp modelId="{BEE5B07F-E7D4-4DCB-ABC7-F3AD2258710B}">
      <dsp:nvSpPr>
        <dsp:cNvPr id="0" name=""/>
        <dsp:cNvSpPr/>
      </dsp:nvSpPr>
      <dsp:spPr>
        <a:xfrm>
          <a:off x="1039545" y="1325449"/>
          <a:ext cx="1018691" cy="1018691"/>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EE10C-116B-4D7A-B78D-5BEAF80977B6}">
      <dsp:nvSpPr>
        <dsp:cNvPr id="0" name=""/>
        <dsp:cNvSpPr/>
      </dsp:nvSpPr>
      <dsp:spPr>
        <a:xfrm rot="10800000">
          <a:off x="1548891" y="2648228"/>
          <a:ext cx="5138242" cy="1018691"/>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15"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Adverse Childhood Experiences</a:t>
          </a:r>
        </a:p>
      </dsp:txBody>
      <dsp:txXfrm rot="10800000">
        <a:off x="1803564" y="2648228"/>
        <a:ext cx="4883569" cy="1018691"/>
      </dsp:txXfrm>
    </dsp:sp>
    <dsp:sp modelId="{151F0C33-1296-4E5A-A239-C3B72A6292EE}">
      <dsp:nvSpPr>
        <dsp:cNvPr id="0" name=""/>
        <dsp:cNvSpPr/>
      </dsp:nvSpPr>
      <dsp:spPr>
        <a:xfrm>
          <a:off x="1039545" y="2648228"/>
          <a:ext cx="1018691" cy="1018691"/>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F9255-6BC6-4ED6-8C7C-F6102B420F06}">
      <dsp:nvSpPr>
        <dsp:cNvPr id="0" name=""/>
        <dsp:cNvSpPr/>
      </dsp:nvSpPr>
      <dsp:spPr>
        <a:xfrm rot="10800000">
          <a:off x="1548891" y="3971007"/>
          <a:ext cx="5138242" cy="101869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15"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Co-occurring Mental Illness</a:t>
          </a:r>
        </a:p>
      </dsp:txBody>
      <dsp:txXfrm rot="10800000">
        <a:off x="1803564" y="3971007"/>
        <a:ext cx="4883569" cy="1018691"/>
      </dsp:txXfrm>
    </dsp:sp>
    <dsp:sp modelId="{7BB1C243-AC55-4E7B-A5CE-8CCD8FA21563}">
      <dsp:nvSpPr>
        <dsp:cNvPr id="0" name=""/>
        <dsp:cNvSpPr/>
      </dsp:nvSpPr>
      <dsp:spPr>
        <a:xfrm>
          <a:off x="1039545" y="3971007"/>
          <a:ext cx="1018691" cy="1018691"/>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56E32-B3AF-46B1-A73A-47CB411F1064}">
      <dsp:nvSpPr>
        <dsp:cNvPr id="0" name=""/>
        <dsp:cNvSpPr/>
      </dsp:nvSpPr>
      <dsp:spPr>
        <a:xfrm>
          <a:off x="0" y="428483"/>
          <a:ext cx="7886700"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06393D-B692-49C0-A1A9-660136C0C3AE}">
      <dsp:nvSpPr>
        <dsp:cNvPr id="0" name=""/>
        <dsp:cNvSpPr/>
      </dsp:nvSpPr>
      <dsp:spPr>
        <a:xfrm>
          <a:off x="394335" y="44723"/>
          <a:ext cx="552069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Addiction is a developmental disease</a:t>
          </a:r>
        </a:p>
      </dsp:txBody>
      <dsp:txXfrm>
        <a:off x="431802" y="82190"/>
        <a:ext cx="5445756" cy="692586"/>
      </dsp:txXfrm>
    </dsp:sp>
    <dsp:sp modelId="{57DA374D-7BCA-4DCD-9D46-28D2A8EF6EC8}">
      <dsp:nvSpPr>
        <dsp:cNvPr id="0" name=""/>
        <dsp:cNvSpPr/>
      </dsp:nvSpPr>
      <dsp:spPr>
        <a:xfrm>
          <a:off x="0" y="1607843"/>
          <a:ext cx="7886700" cy="655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CE46BE-E653-4B06-8EE3-823C5FB1F123}">
      <dsp:nvSpPr>
        <dsp:cNvPr id="0" name=""/>
        <dsp:cNvSpPr/>
      </dsp:nvSpPr>
      <dsp:spPr>
        <a:xfrm>
          <a:off x="394335" y="1224083"/>
          <a:ext cx="5520690"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Contemplate use vs use disorder</a:t>
          </a:r>
        </a:p>
      </dsp:txBody>
      <dsp:txXfrm>
        <a:off x="431802" y="1261550"/>
        <a:ext cx="5445756" cy="692586"/>
      </dsp:txXfrm>
    </dsp:sp>
    <dsp:sp modelId="{C77963A1-0FAB-48B2-B61A-085C8B5F6330}">
      <dsp:nvSpPr>
        <dsp:cNvPr id="0" name=""/>
        <dsp:cNvSpPr/>
      </dsp:nvSpPr>
      <dsp:spPr>
        <a:xfrm>
          <a:off x="0" y="2787203"/>
          <a:ext cx="7886700"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82ED7-9042-4AF4-B445-A7E69BC17C7E}">
      <dsp:nvSpPr>
        <dsp:cNvPr id="0" name=""/>
        <dsp:cNvSpPr/>
      </dsp:nvSpPr>
      <dsp:spPr>
        <a:xfrm>
          <a:off x="394335" y="2403443"/>
          <a:ext cx="5520690" cy="767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Consider DSM 5 Criteria with a developmental lens &amp; context</a:t>
          </a:r>
        </a:p>
      </dsp:txBody>
      <dsp:txXfrm>
        <a:off x="431802" y="2440910"/>
        <a:ext cx="5445756" cy="692586"/>
      </dsp:txXfrm>
    </dsp:sp>
    <dsp:sp modelId="{7921ACC9-005A-4922-84A1-5E481A8F7566}">
      <dsp:nvSpPr>
        <dsp:cNvPr id="0" name=""/>
        <dsp:cNvSpPr/>
      </dsp:nvSpPr>
      <dsp:spPr>
        <a:xfrm>
          <a:off x="0" y="3966564"/>
          <a:ext cx="7886700" cy="65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9CBE4-922A-48C5-8661-168E08B80AC0}">
      <dsp:nvSpPr>
        <dsp:cNvPr id="0" name=""/>
        <dsp:cNvSpPr/>
      </dsp:nvSpPr>
      <dsp:spPr>
        <a:xfrm>
          <a:off x="394335" y="3582804"/>
          <a:ext cx="5520690"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Red flags: age &lt;14, family history, +ACES, co-occurring mental illness</a:t>
          </a:r>
        </a:p>
      </dsp:txBody>
      <dsp:txXfrm>
        <a:off x="431802" y="3620271"/>
        <a:ext cx="544575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8"/>
          </a:xfrm>
          <a:prstGeom prst="rect">
            <a:avLst/>
          </a:prstGeom>
        </p:spPr>
        <p:txBody>
          <a:bodyPr vert="horz" lIns="96655" tIns="48327" rIns="96655" bIns="48327" rtlCol="0"/>
          <a:lstStyle>
            <a:lvl1pPr algn="r">
              <a:defRPr sz="1200"/>
            </a:lvl1pPr>
          </a:lstStyle>
          <a:p>
            <a:fld id="{F3050C84-B297-7247-8D66-CF991045A7D2}" type="datetimeFigureOut">
              <a:rPr lang="en-US" smtClean="0"/>
              <a:t>3/11/2023</a:t>
            </a:fld>
            <a:endParaRPr lang="en-US"/>
          </a:p>
        </p:txBody>
      </p:sp>
      <p:sp>
        <p:nvSpPr>
          <p:cNvPr id="4" name="Footer Placeholder 3"/>
          <p:cNvSpPr>
            <a:spLocks noGrp="1"/>
          </p:cNvSpPr>
          <p:nvPr>
            <p:ph type="ftr" sz="quarter" idx="2"/>
          </p:nvPr>
        </p:nvSpPr>
        <p:spPr>
          <a:xfrm>
            <a:off x="0" y="9119475"/>
            <a:ext cx="3169920" cy="481727"/>
          </a:xfrm>
          <a:prstGeom prst="rect">
            <a:avLst/>
          </a:prstGeom>
        </p:spPr>
        <p:txBody>
          <a:bodyPr vert="horz" lIns="96655" tIns="48327" rIns="96655"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7"/>
          </a:xfrm>
          <a:prstGeom prst="rect">
            <a:avLst/>
          </a:prstGeom>
        </p:spPr>
        <p:txBody>
          <a:bodyPr vert="horz" lIns="96655" tIns="48327" rIns="96655" bIns="48327" rtlCol="0" anchor="b"/>
          <a:lstStyle>
            <a:lvl1pPr algn="r">
              <a:defRPr sz="1200"/>
            </a:lvl1pPr>
          </a:lstStyle>
          <a:p>
            <a:fld id="{196910E7-C683-2F45-9DAA-08EAC7D5E794}" type="slidenum">
              <a:rPr lang="en-US" smtClean="0"/>
              <a:t>‹#›</a:t>
            </a:fld>
            <a:endParaRPr lang="en-US"/>
          </a:p>
        </p:txBody>
      </p:sp>
    </p:spTree>
    <p:extLst>
      <p:ext uri="{BB962C8B-B14F-4D97-AF65-F5344CB8AC3E}">
        <p14:creationId xmlns:p14="http://schemas.microsoft.com/office/powerpoint/2010/main" val="60360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655" tIns="48327" rIns="96655" bIns="48327" rtlCol="0"/>
          <a:lstStyle>
            <a:lvl1pPr algn="r">
              <a:defRPr sz="1200"/>
            </a:lvl1pPr>
          </a:lstStyle>
          <a:p>
            <a:fld id="{3CB4E35E-E288-0843-95FF-5558799CCC64}" type="datetimeFigureOut">
              <a:rPr lang="en-US" smtClean="0"/>
              <a:t>3/11/2023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5" tIns="48327" rIns="96655"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5" tIns="48327" rIns="96655" bIns="48327" rtlCol="0" anchor="b"/>
          <a:lstStyle>
            <a:lvl1pPr algn="r">
              <a:defRPr sz="1200"/>
            </a:lvl1pPr>
          </a:lstStyle>
          <a:p>
            <a:fld id="{044C9BDF-F06B-184F-ABF5-4E89F7F3D95C}" type="slidenum">
              <a:rPr lang="en-US" smtClean="0"/>
              <a:t>‹#›</a:t>
            </a:fld>
            <a:endParaRPr lang="en-US"/>
          </a:p>
        </p:txBody>
      </p:sp>
    </p:spTree>
    <p:extLst>
      <p:ext uri="{BB962C8B-B14F-4D97-AF65-F5344CB8AC3E}">
        <p14:creationId xmlns:p14="http://schemas.microsoft.com/office/powerpoint/2010/main" val="42948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C9BDF-F06B-184F-ABF5-4E89F7F3D95C}" type="slidenum">
              <a:rPr lang="en-US" smtClean="0"/>
              <a:t>3</a:t>
            </a:fld>
            <a:endParaRPr lang="en-US"/>
          </a:p>
        </p:txBody>
      </p:sp>
    </p:spTree>
    <p:extLst>
      <p:ext uri="{BB962C8B-B14F-4D97-AF65-F5344CB8AC3E}">
        <p14:creationId xmlns:p14="http://schemas.microsoft.com/office/powerpoint/2010/main" val="1615344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is important in thinking about what is risky use and remembering that risk may be relative. Risk taking a hallmark of adolescence – partially due to limited understanding of consequences (infallibility), or timing of consequences (smoking, alcohol). </a:t>
            </a:r>
          </a:p>
          <a:p>
            <a:pPr marL="228600" indent="-228600">
              <a:buAutoNum type="arabicPeriod"/>
            </a:pPr>
            <a:r>
              <a:rPr lang="en-US" dirty="0"/>
              <a:t>“…” What does this mean for adolescents? Hazardous use is more common in adults because more access to cars. Also hazardous use compared to what? (driving, swimming, having sex)</a:t>
            </a:r>
          </a:p>
          <a:p>
            <a:pPr marL="228600" indent="-228600">
              <a:buAutoNum type="arabicPeriod"/>
            </a:pPr>
            <a:r>
              <a:rPr lang="en-US" dirty="0"/>
              <a:t>“…” physical or mental harm – for an adolescent to recognize this requires insight that they sometimes can have. (blackouts, liver disease, depression, anxiety, psychosis)</a:t>
            </a:r>
          </a:p>
        </p:txBody>
      </p:sp>
      <p:sp>
        <p:nvSpPr>
          <p:cNvPr id="4" name="Slide Number Placeholder 3"/>
          <p:cNvSpPr>
            <a:spLocks noGrp="1"/>
          </p:cNvSpPr>
          <p:nvPr>
            <p:ph type="sldNum" sz="quarter" idx="5"/>
          </p:nvPr>
        </p:nvSpPr>
        <p:spPr/>
        <p:txBody>
          <a:bodyPr/>
          <a:lstStyle/>
          <a:p>
            <a:fld id="{044C9BDF-F06B-184F-ABF5-4E89F7F3D95C}" type="slidenum">
              <a:rPr lang="en-US" smtClean="0"/>
              <a:t>14</a:t>
            </a:fld>
            <a:endParaRPr lang="en-US"/>
          </a:p>
        </p:txBody>
      </p:sp>
    </p:spTree>
    <p:extLst>
      <p:ext uri="{BB962C8B-B14F-4D97-AF65-F5344CB8AC3E}">
        <p14:creationId xmlns:p14="http://schemas.microsoft.com/office/powerpoint/2010/main" val="171338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C9BDF-F06B-184F-ABF5-4E89F7F3D95C}" type="slidenum">
              <a:rPr lang="en-US" smtClean="0"/>
              <a:t>15</a:t>
            </a:fld>
            <a:endParaRPr lang="en-US"/>
          </a:p>
        </p:txBody>
      </p:sp>
    </p:spTree>
    <p:extLst>
      <p:ext uri="{BB962C8B-B14F-4D97-AF65-F5344CB8AC3E}">
        <p14:creationId xmlns:p14="http://schemas.microsoft.com/office/powerpoint/2010/main" val="155133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dependence is often important to tease out – while previously felt to be a sign of more severe “dependence,” this doesn’t hold true for adolescents.</a:t>
            </a:r>
          </a:p>
          <a:p>
            <a:r>
              <a:rPr lang="en-US" dirty="0"/>
              <a:t>10. Tolerance is either needing more or having less effect when taking the same amount. Research finds that tolerance actually develops quite early in the progression of SUDs and it can by mild and without distress</a:t>
            </a:r>
          </a:p>
          <a:p>
            <a:r>
              <a:rPr lang="en-US" dirty="0"/>
              <a:t>11. Withdrawal, however, can be more indicative of problematic use – and I find it’s really important to ask specifically about withdrawal symptoms as kids don’t know what “withdrawal” means. There is the option for overreporting if confusion with hangover</a:t>
            </a:r>
          </a:p>
        </p:txBody>
      </p:sp>
      <p:sp>
        <p:nvSpPr>
          <p:cNvPr id="4" name="Slide Number Placeholder 3"/>
          <p:cNvSpPr>
            <a:spLocks noGrp="1"/>
          </p:cNvSpPr>
          <p:nvPr>
            <p:ph type="sldNum" sz="quarter" idx="5"/>
          </p:nvPr>
        </p:nvSpPr>
        <p:spPr/>
        <p:txBody>
          <a:bodyPr/>
          <a:lstStyle/>
          <a:p>
            <a:fld id="{044C9BDF-F06B-184F-ABF5-4E89F7F3D95C}" type="slidenum">
              <a:rPr lang="en-US" smtClean="0"/>
              <a:t>16</a:t>
            </a:fld>
            <a:endParaRPr lang="en-US"/>
          </a:p>
        </p:txBody>
      </p:sp>
    </p:spTree>
    <p:extLst>
      <p:ext uri="{BB962C8B-B14F-4D97-AF65-F5344CB8AC3E}">
        <p14:creationId xmlns:p14="http://schemas.microsoft.com/office/powerpoint/2010/main" val="329422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 for diagnosis appears low for adolescents</a:t>
            </a:r>
          </a:p>
          <a:p>
            <a:pPr lvl="1"/>
            <a:r>
              <a:rPr lang="en-US" dirty="0"/>
              <a:t>Some are developmentally normative</a:t>
            </a:r>
          </a:p>
          <a:p>
            <a:pPr lvl="1"/>
            <a:r>
              <a:rPr lang="en-US" dirty="0"/>
              <a:t>Potential for over-endorsing </a:t>
            </a:r>
          </a:p>
          <a:p>
            <a:pPr lvl="1"/>
            <a:endParaRPr lang="en-US" dirty="0"/>
          </a:p>
          <a:p>
            <a:r>
              <a:rPr lang="en-US" dirty="0"/>
              <a:t>Potential harm: </a:t>
            </a:r>
          </a:p>
          <a:p>
            <a:pPr lvl="1"/>
            <a:r>
              <a:rPr lang="en-US" dirty="0"/>
              <a:t>Labeling a youth with a stigmatizing diagnosis</a:t>
            </a:r>
          </a:p>
          <a:p>
            <a:pPr lvl="1"/>
            <a:r>
              <a:rPr lang="en-US" dirty="0"/>
              <a:t>Reflecting intermittent use or regular use?</a:t>
            </a:r>
          </a:p>
          <a:p>
            <a:pPr lvl="1"/>
            <a:endParaRPr lang="en-US" dirty="0"/>
          </a:p>
          <a:p>
            <a:pPr lvl="1"/>
            <a:r>
              <a:rPr lang="en-US" dirty="0"/>
              <a:t>Notably, with the changes in DSM criteria, diagnoses of nicotine, alcohol, and cannabis are more prevalent than previously</a:t>
            </a:r>
          </a:p>
          <a:p>
            <a:endParaRPr lang="en-US" dirty="0"/>
          </a:p>
        </p:txBody>
      </p:sp>
      <p:sp>
        <p:nvSpPr>
          <p:cNvPr id="4" name="Slide Number Placeholder 3"/>
          <p:cNvSpPr>
            <a:spLocks noGrp="1"/>
          </p:cNvSpPr>
          <p:nvPr>
            <p:ph type="sldNum" sz="quarter" idx="5"/>
          </p:nvPr>
        </p:nvSpPr>
        <p:spPr/>
        <p:txBody>
          <a:bodyPr/>
          <a:lstStyle/>
          <a:p>
            <a:fld id="{044C9BDF-F06B-184F-ABF5-4E89F7F3D95C}" type="slidenum">
              <a:rPr lang="en-US" smtClean="0"/>
              <a:t>17</a:t>
            </a:fld>
            <a:endParaRPr lang="en-US"/>
          </a:p>
        </p:txBody>
      </p:sp>
    </p:spTree>
    <p:extLst>
      <p:ext uri="{BB962C8B-B14F-4D97-AF65-F5344CB8AC3E}">
        <p14:creationId xmlns:p14="http://schemas.microsoft.com/office/powerpoint/2010/main" val="345117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I’ve implied earlier as we looked at the various criteria, it does appear that with adolescents, some criteria do appear to hold stronger than others. This was a study that really looked at the predictive value of different criteria specifically for adolescents and alcohol use. Those who endorsed social problems, tolerance, and role impairment were less likely to have increased risk of alcohol dependence. Whereas those with withdrawal, attempts to quit of cut down, physical or psychological problems, and hazardous use had increased predictive values. Notably, girls were more likely to report physical/psych problems, and boys hazardous use (and of course, thinking about our prior discussions about the utility of hazardous use)</a:t>
            </a:r>
          </a:p>
        </p:txBody>
      </p:sp>
      <p:sp>
        <p:nvSpPr>
          <p:cNvPr id="4" name="Slide Number Placeholder 3"/>
          <p:cNvSpPr>
            <a:spLocks noGrp="1"/>
          </p:cNvSpPr>
          <p:nvPr>
            <p:ph type="sldNum" sz="quarter" idx="5"/>
          </p:nvPr>
        </p:nvSpPr>
        <p:spPr/>
        <p:txBody>
          <a:bodyPr/>
          <a:lstStyle/>
          <a:p>
            <a:fld id="{044C9BDF-F06B-184F-ABF5-4E89F7F3D95C}" type="slidenum">
              <a:rPr lang="en-US" smtClean="0"/>
              <a:t>18</a:t>
            </a:fld>
            <a:endParaRPr lang="en-US"/>
          </a:p>
        </p:txBody>
      </p:sp>
    </p:spTree>
    <p:extLst>
      <p:ext uri="{BB962C8B-B14F-4D97-AF65-F5344CB8AC3E}">
        <p14:creationId xmlns:p14="http://schemas.microsoft.com/office/powerpoint/2010/main" val="412004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cannabis, the predictive values were a little different. Noting that the most predictive were physical/psychologic problems or prior attempts to quit or cut down.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eye of the storm (which is adolescence), we cannot predict the future – will this young adult develop a substance use disorder? </a:t>
            </a:r>
          </a:p>
          <a:p>
            <a:endParaRPr lang="en-US" dirty="0"/>
          </a:p>
        </p:txBody>
      </p:sp>
      <p:sp>
        <p:nvSpPr>
          <p:cNvPr id="4" name="Slide Number Placeholder 3"/>
          <p:cNvSpPr>
            <a:spLocks noGrp="1"/>
          </p:cNvSpPr>
          <p:nvPr>
            <p:ph type="sldNum" sz="quarter" idx="5"/>
          </p:nvPr>
        </p:nvSpPr>
        <p:spPr/>
        <p:txBody>
          <a:bodyPr/>
          <a:lstStyle/>
          <a:p>
            <a:fld id="{044C9BDF-F06B-184F-ABF5-4E89F7F3D95C}" type="slidenum">
              <a:rPr lang="en-US" smtClean="0"/>
              <a:t>19</a:t>
            </a:fld>
            <a:endParaRPr lang="en-US"/>
          </a:p>
        </p:txBody>
      </p:sp>
    </p:spTree>
    <p:extLst>
      <p:ext uri="{BB962C8B-B14F-4D97-AF65-F5344CB8AC3E}">
        <p14:creationId xmlns:p14="http://schemas.microsoft.com/office/powerpoint/2010/main" val="967657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eye of the storm (which is adolescence), we cannot predict the future – will this young adult develop a substance use disorder? </a:t>
            </a:r>
          </a:p>
          <a:p>
            <a:endParaRPr lang="en-US" dirty="0"/>
          </a:p>
          <a:p>
            <a:r>
              <a:rPr lang="en-US" dirty="0"/>
              <a:t>Now that we’ve reflected on brain development, the DSM criteria and their applications to adolescents, I thought it would be helpful to outline some specific risk factors and red flags with adolescents.</a:t>
            </a:r>
          </a:p>
        </p:txBody>
      </p:sp>
      <p:sp>
        <p:nvSpPr>
          <p:cNvPr id="4" name="Slide Number Placeholder 3"/>
          <p:cNvSpPr>
            <a:spLocks noGrp="1"/>
          </p:cNvSpPr>
          <p:nvPr>
            <p:ph type="sldNum" sz="quarter" idx="5"/>
          </p:nvPr>
        </p:nvSpPr>
        <p:spPr/>
        <p:txBody>
          <a:bodyPr/>
          <a:lstStyle/>
          <a:p>
            <a:fld id="{044C9BDF-F06B-184F-ABF5-4E89F7F3D95C}" type="slidenum">
              <a:rPr lang="en-US" smtClean="0"/>
              <a:t>20</a:t>
            </a:fld>
            <a:endParaRPr lang="en-US"/>
          </a:p>
        </p:txBody>
      </p:sp>
    </p:spTree>
    <p:extLst>
      <p:ext uri="{BB962C8B-B14F-4D97-AF65-F5344CB8AC3E}">
        <p14:creationId xmlns:p14="http://schemas.microsoft.com/office/powerpoint/2010/main" val="258701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concerned about youth who start using prior to age 14? Mostly based on research with alcohol, such as this one, that show that the lifetime risk of developing a use disorder is much higher the younger a person is at initiation. 47% of those who initiate drinking prior to 14 develop dependence compared to 9% of those who start at older than 21</a:t>
            </a:r>
          </a:p>
        </p:txBody>
      </p:sp>
      <p:sp>
        <p:nvSpPr>
          <p:cNvPr id="4" name="Slide Number Placeholder 3"/>
          <p:cNvSpPr>
            <a:spLocks noGrp="1"/>
          </p:cNvSpPr>
          <p:nvPr>
            <p:ph type="sldNum" sz="quarter" idx="5"/>
          </p:nvPr>
        </p:nvSpPr>
        <p:spPr/>
        <p:txBody>
          <a:bodyPr/>
          <a:lstStyle/>
          <a:p>
            <a:fld id="{044C9BDF-F06B-184F-ABF5-4E89F7F3D95C}" type="slidenum">
              <a:rPr lang="en-US" smtClean="0"/>
              <a:t>21</a:t>
            </a:fld>
            <a:endParaRPr lang="en-US"/>
          </a:p>
        </p:txBody>
      </p:sp>
    </p:spTree>
    <p:extLst>
      <p:ext uri="{BB962C8B-B14F-4D97-AF65-F5344CB8AC3E}">
        <p14:creationId xmlns:p14="http://schemas.microsoft.com/office/powerpoint/2010/main" val="2397108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suggest that earlier initiation of nicotine and cannabis also have a higher risk of developing a use disorder – harder to estimate for cocaine, meth or heroin/fentanyl use as historically those numbers for youth age 12-17 have been so low. This more recent study looked at age of initiation of prescription medications for nonmedical reasons.  The dark bars are </a:t>
            </a:r>
            <a:r>
              <a:rPr lang="en-US" dirty="0" err="1"/>
              <a:t>adolsecents</a:t>
            </a:r>
            <a:r>
              <a:rPr lang="en-US" dirty="0"/>
              <a:t> aged 12-17 and the lighter bars for young adults ages 18-25 (notably both groups are still developing their brains). This data suggests that no matter the time since initial use, adolescents who start earlier have a higher prevalence of OUD that young adults.</a:t>
            </a:r>
          </a:p>
        </p:txBody>
      </p:sp>
      <p:sp>
        <p:nvSpPr>
          <p:cNvPr id="4" name="Slide Number Placeholder 3"/>
          <p:cNvSpPr>
            <a:spLocks noGrp="1"/>
          </p:cNvSpPr>
          <p:nvPr>
            <p:ph type="sldNum" sz="quarter" idx="5"/>
          </p:nvPr>
        </p:nvSpPr>
        <p:spPr/>
        <p:txBody>
          <a:bodyPr/>
          <a:lstStyle/>
          <a:p>
            <a:fld id="{044C9BDF-F06B-184F-ABF5-4E89F7F3D95C}" type="slidenum">
              <a:rPr lang="en-US" smtClean="0"/>
              <a:t>22</a:t>
            </a:fld>
            <a:endParaRPr lang="en-US"/>
          </a:p>
        </p:txBody>
      </p:sp>
    </p:spTree>
    <p:extLst>
      <p:ext uri="{BB962C8B-B14F-4D97-AF65-F5344CB8AC3E}">
        <p14:creationId xmlns:p14="http://schemas.microsoft.com/office/powerpoint/2010/main" val="3598836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same pattern was also seen with nonmedical use of prescription stimulants</a:t>
            </a:r>
          </a:p>
        </p:txBody>
      </p:sp>
      <p:sp>
        <p:nvSpPr>
          <p:cNvPr id="4" name="Slide Number Placeholder 3"/>
          <p:cNvSpPr>
            <a:spLocks noGrp="1"/>
          </p:cNvSpPr>
          <p:nvPr>
            <p:ph type="sldNum" sz="quarter" idx="5"/>
          </p:nvPr>
        </p:nvSpPr>
        <p:spPr/>
        <p:txBody>
          <a:bodyPr/>
          <a:lstStyle/>
          <a:p>
            <a:fld id="{044C9BDF-F06B-184F-ABF5-4E89F7F3D95C}" type="slidenum">
              <a:rPr lang="en-US" smtClean="0"/>
              <a:t>23</a:t>
            </a:fld>
            <a:endParaRPr lang="en-US"/>
          </a:p>
        </p:txBody>
      </p:sp>
    </p:spTree>
    <p:extLst>
      <p:ext uri="{BB962C8B-B14F-4D97-AF65-F5344CB8AC3E}">
        <p14:creationId xmlns:p14="http://schemas.microsoft.com/office/powerpoint/2010/main" val="398237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a case like this – and like so many that we’ll go through today – there are several competing tensions that I want to name.</a:t>
            </a:r>
          </a:p>
        </p:txBody>
      </p:sp>
      <p:sp>
        <p:nvSpPr>
          <p:cNvPr id="4" name="Slide Number Placeholder 3"/>
          <p:cNvSpPr>
            <a:spLocks noGrp="1"/>
          </p:cNvSpPr>
          <p:nvPr>
            <p:ph type="sldNum" sz="quarter" idx="5"/>
          </p:nvPr>
        </p:nvSpPr>
        <p:spPr/>
        <p:txBody>
          <a:bodyPr/>
          <a:lstStyle/>
          <a:p>
            <a:fld id="{044C9BDF-F06B-184F-ABF5-4E89F7F3D95C}" type="slidenum">
              <a:rPr lang="en-US" smtClean="0"/>
              <a:t>4</a:t>
            </a:fld>
            <a:endParaRPr lang="en-US"/>
          </a:p>
        </p:txBody>
      </p:sp>
    </p:spTree>
    <p:extLst>
      <p:ext uri="{BB962C8B-B14F-4D97-AF65-F5344CB8AC3E}">
        <p14:creationId xmlns:p14="http://schemas.microsoft.com/office/powerpoint/2010/main" val="138882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risk factor is family history. This study about alcohol use shows that adolescents with a family history (the red line) have significantly higher prevalence of developing a diagnosis of dependence. Certainly, research suggests that genetic risk factors in addition to home/neighborhood involvement can place individuals at higher risk.</a:t>
            </a:r>
          </a:p>
        </p:txBody>
      </p:sp>
      <p:sp>
        <p:nvSpPr>
          <p:cNvPr id="4" name="Slide Number Placeholder 3"/>
          <p:cNvSpPr>
            <a:spLocks noGrp="1"/>
          </p:cNvSpPr>
          <p:nvPr>
            <p:ph type="sldNum" sz="quarter" idx="5"/>
          </p:nvPr>
        </p:nvSpPr>
        <p:spPr/>
        <p:txBody>
          <a:bodyPr/>
          <a:lstStyle/>
          <a:p>
            <a:fld id="{044C9BDF-F06B-184F-ABF5-4E89F7F3D95C}" type="slidenum">
              <a:rPr lang="en-US" smtClean="0"/>
              <a:t>24</a:t>
            </a:fld>
            <a:endParaRPr lang="en-US"/>
          </a:p>
        </p:txBody>
      </p:sp>
    </p:spTree>
    <p:extLst>
      <p:ext uri="{BB962C8B-B14F-4D97-AF65-F5344CB8AC3E}">
        <p14:creationId xmlns:p14="http://schemas.microsoft.com/office/powerpoint/2010/main" val="3980959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ACES are another risk factors. In this original ACES study from 2003, the cumulative effect of ACES led to a higher odds ratio of having a drug problem, addiction to drugs or drug injection. Again, this was asking adults retrospectively.</a:t>
            </a:r>
          </a:p>
        </p:txBody>
      </p:sp>
      <p:sp>
        <p:nvSpPr>
          <p:cNvPr id="4" name="Slide Number Placeholder 3"/>
          <p:cNvSpPr>
            <a:spLocks noGrp="1"/>
          </p:cNvSpPr>
          <p:nvPr>
            <p:ph type="sldNum" sz="quarter" idx="5"/>
          </p:nvPr>
        </p:nvSpPr>
        <p:spPr/>
        <p:txBody>
          <a:bodyPr/>
          <a:lstStyle/>
          <a:p>
            <a:fld id="{044C9BDF-F06B-184F-ABF5-4E89F7F3D95C}" type="slidenum">
              <a:rPr lang="en-US" smtClean="0"/>
              <a:t>25</a:t>
            </a:fld>
            <a:endParaRPr lang="en-US"/>
          </a:p>
        </p:txBody>
      </p:sp>
    </p:spTree>
    <p:extLst>
      <p:ext uri="{BB962C8B-B14F-4D97-AF65-F5344CB8AC3E}">
        <p14:creationId xmlns:p14="http://schemas.microsoft.com/office/powerpoint/2010/main" val="1978120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last of the 4 risk factors I’m going to highlight today is co-occurring mental illness; which highlights some of the theories around “self medicating”</a:t>
            </a:r>
          </a:p>
          <a:p>
            <a:pPr marL="0" indent="0">
              <a:buNone/>
            </a:pPr>
            <a:r>
              <a:rPr lang="en-US" dirty="0"/>
              <a:t>Sum of positive screen results at the clinical level for major depression, generalized anxiety disorder, panic disorder, social phobia, obsessive-compulsive disorder, and hypomania or mania (range 0–6). </a:t>
            </a:r>
          </a:p>
          <a:p>
            <a:pPr marL="0" indent="0">
              <a:buNone/>
            </a:pPr>
            <a:r>
              <a:rPr lang="en-US" dirty="0"/>
              <a:t>Adolescents that have increased mental health problems have a higher odds of using prescription opioids – this study does not actually connect substance use disorder, although clearly that is the concern.</a:t>
            </a:r>
          </a:p>
        </p:txBody>
      </p:sp>
      <p:sp>
        <p:nvSpPr>
          <p:cNvPr id="4" name="Slide Number Placeholder 3"/>
          <p:cNvSpPr>
            <a:spLocks noGrp="1"/>
          </p:cNvSpPr>
          <p:nvPr>
            <p:ph type="sldNum" sz="quarter" idx="5"/>
          </p:nvPr>
        </p:nvSpPr>
        <p:spPr/>
        <p:txBody>
          <a:bodyPr/>
          <a:lstStyle/>
          <a:p>
            <a:fld id="{044C9BDF-F06B-184F-ABF5-4E89F7F3D95C}" type="slidenum">
              <a:rPr lang="en-US" smtClean="0"/>
              <a:t>26</a:t>
            </a:fld>
            <a:endParaRPr lang="en-US"/>
          </a:p>
        </p:txBody>
      </p:sp>
    </p:spTree>
    <p:extLst>
      <p:ext uri="{BB962C8B-B14F-4D97-AF65-F5344CB8AC3E}">
        <p14:creationId xmlns:p14="http://schemas.microsoft.com/office/powerpoint/2010/main" val="1806197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txBox="1">
            <a:spLocks noGrp="1"/>
          </p:cNvSpPr>
          <p:nvPr>
            <p:ph type="body" idx="1"/>
          </p:nvPr>
        </p:nvSpPr>
        <p:spPr>
          <a:xfrm>
            <a:off x="731520" y="4620578"/>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10" name="Google Shape;310;p2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txBox="1">
            <a:spLocks noGrp="1"/>
          </p:cNvSpPr>
          <p:nvPr>
            <p:ph type="body" idx="1"/>
          </p:nvPr>
        </p:nvSpPr>
        <p:spPr>
          <a:xfrm>
            <a:off x="731520" y="4620578"/>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10" name="Google Shape;310;p2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97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Dr. </a:t>
            </a:r>
            <a:r>
              <a:rPr lang="en-US" dirty="0" err="1"/>
              <a:t>Polley</a:t>
            </a:r>
            <a:r>
              <a:rPr lang="en-US" dirty="0"/>
              <a:t> reviewed last week. Adolescence is a unique time in brain development where the nucleus </a:t>
            </a:r>
            <a:r>
              <a:rPr lang="en-US" dirty="0" err="1"/>
              <a:t>accumbens</a:t>
            </a:r>
            <a:r>
              <a:rPr lang="en-US" dirty="0"/>
              <a:t> (in the limbic system, aka “pleasure center”) is fully developed but the prefrontal cortex is lagging. It’s a developmental drive to hit the gas pedal, and an underdeveloped brake.</a:t>
            </a:r>
          </a:p>
        </p:txBody>
      </p:sp>
      <p:sp>
        <p:nvSpPr>
          <p:cNvPr id="4" name="Slide Number Placeholder 3"/>
          <p:cNvSpPr>
            <a:spLocks noGrp="1"/>
          </p:cNvSpPr>
          <p:nvPr>
            <p:ph type="sldNum" sz="quarter" idx="5"/>
          </p:nvPr>
        </p:nvSpPr>
        <p:spPr/>
        <p:txBody>
          <a:bodyPr/>
          <a:lstStyle/>
          <a:p>
            <a:fld id="{044C9BDF-F06B-184F-ABF5-4E89F7F3D95C}" type="slidenum">
              <a:rPr lang="en-US" smtClean="0"/>
              <a:t>5</a:t>
            </a:fld>
            <a:endParaRPr lang="en-US"/>
          </a:p>
        </p:txBody>
      </p:sp>
    </p:spTree>
    <p:extLst>
      <p:ext uri="{BB962C8B-B14F-4D97-AF65-F5344CB8AC3E}">
        <p14:creationId xmlns:p14="http://schemas.microsoft.com/office/powerpoint/2010/main" val="265763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dk1"/>
                </a:solidFill>
                <a:latin typeface="Calibri"/>
                <a:ea typeface="Calibri"/>
                <a:cs typeface="Calibri"/>
                <a:sym typeface="Calibri"/>
              </a:rPr>
              <a:t>Research does support that most individuals who have a substance use disorder initiate in adolescence. In this study asking adults with either drug abuse or dependence when they developed their use disorder, the peak for both was around age 19, and only rare onset after age 25. This is striking – and affirms in many ways that addiction is a developmental disease largely driven by the gap with the developing prefrontal cortex. Also, I want to acknowledge that when we are trying to diagnose a youth with SUD, we are in the eye of the storm – and it’s really hard to know what their course and direction will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dk1"/>
                </a:solidFill>
                <a:latin typeface="Calibri"/>
                <a:ea typeface="Calibri"/>
                <a:cs typeface="Calibri"/>
                <a:sym typeface="Calibri"/>
              </a:rPr>
              <a:t>Both drug abuse and drug dependence have a similar adolescent/early adult age at onset, peaking at about 19 years, with onsets after 25 years of age quite rare. The mean age at onset of drug abuse (19.9 years) was significantly (</a:t>
            </a:r>
            <a:r>
              <a:rPr lang="en-US" sz="1200" i="1" dirty="0">
                <a:solidFill>
                  <a:schemeClr val="dk1"/>
                </a:solidFill>
                <a:latin typeface="Calibri"/>
                <a:ea typeface="Calibri"/>
                <a:cs typeface="Calibri"/>
                <a:sym typeface="Calibri"/>
              </a:rPr>
              <a:t>P </a:t>
            </a:r>
            <a:r>
              <a:rPr lang="en-US" sz="1200" b="0" dirty="0">
                <a:solidFill>
                  <a:schemeClr val="dk1"/>
                </a:solidFill>
                <a:latin typeface="Calibri"/>
                <a:ea typeface="Calibri"/>
                <a:cs typeface="Calibri"/>
                <a:sym typeface="Calibri"/>
              </a:rPr>
              <a:t>= .04) younger than that of dependence (21.7 years). </a:t>
            </a:r>
            <a:endParaRPr lang="en-US" dirty="0"/>
          </a:p>
          <a:p>
            <a:endParaRPr lang="en-US" dirty="0"/>
          </a:p>
        </p:txBody>
      </p:sp>
      <p:sp>
        <p:nvSpPr>
          <p:cNvPr id="4" name="Slide Number Placeholder 3"/>
          <p:cNvSpPr>
            <a:spLocks noGrp="1"/>
          </p:cNvSpPr>
          <p:nvPr>
            <p:ph type="sldNum" sz="quarter" idx="5"/>
          </p:nvPr>
        </p:nvSpPr>
        <p:spPr/>
        <p:txBody>
          <a:bodyPr/>
          <a:lstStyle/>
          <a:p>
            <a:fld id="{044C9BDF-F06B-184F-ABF5-4E89F7F3D95C}" type="slidenum">
              <a:rPr lang="en-US" smtClean="0"/>
              <a:t>6</a:t>
            </a:fld>
            <a:endParaRPr lang="en-US"/>
          </a:p>
        </p:txBody>
      </p:sp>
    </p:spTree>
    <p:extLst>
      <p:ext uri="{BB962C8B-B14F-4D97-AF65-F5344CB8AC3E}">
        <p14:creationId xmlns:p14="http://schemas.microsoft.com/office/powerpoint/2010/main" val="363022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talked briefly about why the brain is primed for use disorders during adolescence. I’m now going to turn a bit towards the diagnostic criteria. The DSM is our guide for official diagnosis of substance use disorders. The big revision from DSM-IV to 5 occurred in 2013, as did the conceptual approach to SUDs. Moved from abuse &amp; dependence distinctions to a spectrum of substance use disorders. These revisions were largely based on research with adults and today I want to not only step through the criteria and how they may apply to adolescents uniquely, but also share some of the ambiguity when applied within a developmental context.</a:t>
            </a:r>
          </a:p>
          <a:p>
            <a:endParaRPr lang="en-US" dirty="0"/>
          </a:p>
          <a:p>
            <a:r>
              <a:rPr lang="en-US" dirty="0"/>
              <a:t>There are 11 criteria for SUDs for all substances, including nicotine, cannabis, alcohol, opioids, stimulants, gambling. In the diagnosis, if a person has 2-3 criteria = mild, 4-5 = moderate and 6+ = severe. This inherently implies that each of these criteria have equal weight in the diagnosis, which I argue is not necessarily true for adolescents.</a:t>
            </a:r>
          </a:p>
        </p:txBody>
      </p:sp>
      <p:sp>
        <p:nvSpPr>
          <p:cNvPr id="4" name="Slide Number Placeholder 3"/>
          <p:cNvSpPr>
            <a:spLocks noGrp="1"/>
          </p:cNvSpPr>
          <p:nvPr>
            <p:ph type="sldNum" sz="quarter" idx="5"/>
          </p:nvPr>
        </p:nvSpPr>
        <p:spPr/>
        <p:txBody>
          <a:bodyPr/>
          <a:lstStyle/>
          <a:p>
            <a:fld id="{044C9BDF-F06B-184F-ABF5-4E89F7F3D95C}" type="slidenum">
              <a:rPr lang="en-US" smtClean="0"/>
              <a:t>7</a:t>
            </a:fld>
            <a:endParaRPr lang="en-US"/>
          </a:p>
        </p:txBody>
      </p:sp>
    </p:spTree>
    <p:extLst>
      <p:ext uri="{BB962C8B-B14F-4D97-AF65-F5344CB8AC3E}">
        <p14:creationId xmlns:p14="http://schemas.microsoft.com/office/powerpoint/2010/main" val="65069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DSM, SUDs are defined as “…” as manifested by the 11 criteria. Ambiguity in “12 month period” – does that mean within a single year? Lasting a year? Different interpretations of that. “Clinically significant impairment or distress” is also contextual. The 11 criteria fall into 4 “buckets,” including …</a:t>
            </a:r>
          </a:p>
          <a:p>
            <a:r>
              <a:rPr lang="en-US" dirty="0"/>
              <a:t>Let’s go through the criteria together now – but first, another case</a:t>
            </a:r>
          </a:p>
        </p:txBody>
      </p:sp>
      <p:sp>
        <p:nvSpPr>
          <p:cNvPr id="4" name="Slide Number Placeholder 3"/>
          <p:cNvSpPr>
            <a:spLocks noGrp="1"/>
          </p:cNvSpPr>
          <p:nvPr>
            <p:ph type="sldNum" sz="quarter" idx="5"/>
          </p:nvPr>
        </p:nvSpPr>
        <p:spPr/>
        <p:txBody>
          <a:bodyPr/>
          <a:lstStyle/>
          <a:p>
            <a:fld id="{044C9BDF-F06B-184F-ABF5-4E89F7F3D95C}" type="slidenum">
              <a:rPr lang="en-US" smtClean="0"/>
              <a:t>8</a:t>
            </a:fld>
            <a:endParaRPr lang="en-US"/>
          </a:p>
        </p:txBody>
      </p:sp>
    </p:spTree>
    <p:extLst>
      <p:ext uri="{BB962C8B-B14F-4D97-AF65-F5344CB8AC3E}">
        <p14:creationId xmlns:p14="http://schemas.microsoft.com/office/powerpoint/2010/main" val="1626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reveals much about the tensions facing this patient, but specifically showcases “impaired control”</a:t>
            </a:r>
          </a:p>
          <a:p>
            <a:pPr marL="228600" indent="-228600">
              <a:buAutoNum type="arabicPeriod"/>
            </a:pPr>
            <a:r>
              <a:rPr lang="en-US" dirty="0"/>
              <a:t>He is using more fentanyl and for longer than intended</a:t>
            </a:r>
          </a:p>
          <a:p>
            <a:pPr marL="228600" indent="-228600">
              <a:buAutoNum type="arabicPeriod"/>
            </a:pPr>
            <a:r>
              <a:rPr lang="en-US" dirty="0"/>
              <a:t>Unable to cut down or control use on the timeline he’d anticipated – other criteria include:</a:t>
            </a:r>
          </a:p>
          <a:p>
            <a:pPr marL="228600" indent="-228600">
              <a:buAutoNum type="arabicPeriod"/>
            </a:pPr>
            <a:r>
              <a:rPr lang="en-US" dirty="0"/>
              <a:t>Excessive time spent to obtain, use or recover – spending large portion of days figuring out how to get a substance, or hungover the following day</a:t>
            </a:r>
          </a:p>
          <a:p>
            <a:pPr marL="228600" indent="-228600">
              <a:buAutoNum type="arabicPeriod"/>
            </a:pPr>
            <a:r>
              <a:rPr lang="en-US" dirty="0"/>
              <a:t>Craving</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44C9BDF-F06B-184F-ABF5-4E89F7F3D95C}" type="slidenum">
              <a:rPr lang="en-US" smtClean="0"/>
              <a:t>10</a:t>
            </a:fld>
            <a:endParaRPr lang="en-US"/>
          </a:p>
        </p:txBody>
      </p:sp>
    </p:spTree>
    <p:extLst>
      <p:ext uri="{BB962C8B-B14F-4D97-AF65-F5344CB8AC3E}">
        <p14:creationId xmlns:p14="http://schemas.microsoft.com/office/powerpoint/2010/main" val="255282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case begins to reflect on the social role and impact of substance use, which for adolescents really means family and friends – and often guilt and shame towards family expectations. This bucket of criteria include:</a:t>
            </a:r>
          </a:p>
          <a:p>
            <a:pPr marL="0" indent="0">
              <a:buNone/>
            </a:pPr>
            <a:endParaRPr lang="en-US" dirty="0"/>
          </a:p>
          <a:p>
            <a:pPr marL="228600" indent="-228600">
              <a:buAutoNum type="arabicPeriod"/>
            </a:pPr>
            <a:r>
              <a:rPr lang="en-US" dirty="0"/>
              <a:t>“…” Who is defining the role? Classically that is not showing up to school because of intoxication/hangover. Getting intoxicated prior to going to school. But I want to challenge that a little more: Is it the family that defines that role? Or the teen? For example, adolescent smoking marijuana. Are there other pressures that the kid is experiencing that are impacting their “role” – what is that within their unique context.</a:t>
            </a:r>
          </a:p>
          <a:p>
            <a:pPr marL="228600" indent="-228600">
              <a:buAutoNum type="arabicPeriod"/>
            </a:pPr>
            <a:r>
              <a:rPr lang="en-US" dirty="0"/>
              <a:t>“…” Conflict in families causing distress (but distress to who)</a:t>
            </a:r>
          </a:p>
          <a:p>
            <a:pPr marL="228600" indent="-228600">
              <a:buAutoNum type="arabicPeriod"/>
            </a:pPr>
            <a:r>
              <a:rPr lang="en-US" dirty="0"/>
              <a:t>Change in activities, change in goals (but again, who’s goals? Giving up family movie night in favor of being with friends may be developmentally appropriate, or no longer going to mosque or church</a:t>
            </a:r>
          </a:p>
        </p:txBody>
      </p:sp>
      <p:sp>
        <p:nvSpPr>
          <p:cNvPr id="4" name="Slide Number Placeholder 3"/>
          <p:cNvSpPr>
            <a:spLocks noGrp="1"/>
          </p:cNvSpPr>
          <p:nvPr>
            <p:ph type="sldNum" sz="quarter" idx="5"/>
          </p:nvPr>
        </p:nvSpPr>
        <p:spPr/>
        <p:txBody>
          <a:bodyPr/>
          <a:lstStyle/>
          <a:p>
            <a:fld id="{044C9BDF-F06B-184F-ABF5-4E89F7F3D95C}" type="slidenum">
              <a:rPr lang="en-US" smtClean="0"/>
              <a:t>12</a:t>
            </a:fld>
            <a:endParaRPr lang="en-US"/>
          </a:p>
        </p:txBody>
      </p:sp>
    </p:spTree>
    <p:extLst>
      <p:ext uri="{BB962C8B-B14F-4D97-AF65-F5344CB8AC3E}">
        <p14:creationId xmlns:p14="http://schemas.microsoft.com/office/powerpoint/2010/main" val="308645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case!</a:t>
            </a:r>
          </a:p>
        </p:txBody>
      </p:sp>
      <p:sp>
        <p:nvSpPr>
          <p:cNvPr id="4" name="Slide Number Placeholder 3"/>
          <p:cNvSpPr>
            <a:spLocks noGrp="1"/>
          </p:cNvSpPr>
          <p:nvPr>
            <p:ph type="sldNum" sz="quarter" idx="5"/>
          </p:nvPr>
        </p:nvSpPr>
        <p:spPr/>
        <p:txBody>
          <a:bodyPr/>
          <a:lstStyle/>
          <a:p>
            <a:fld id="{044C9BDF-F06B-184F-ABF5-4E89F7F3D95C}" type="slidenum">
              <a:rPr lang="en-US" smtClean="0"/>
              <a:t>13</a:t>
            </a:fld>
            <a:endParaRPr lang="en-US"/>
          </a:p>
        </p:txBody>
      </p:sp>
    </p:spTree>
    <p:extLst>
      <p:ext uri="{BB962C8B-B14F-4D97-AF65-F5344CB8AC3E}">
        <p14:creationId xmlns:p14="http://schemas.microsoft.com/office/powerpoint/2010/main" val="478857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Slide_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242676" y="3007035"/>
            <a:ext cx="4700924" cy="1553572"/>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242676" y="4652682"/>
            <a:ext cx="4700924" cy="109207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B38AE8E0-73A2-DD4D-80A5-77AE38B5AD94}" type="datetime1">
              <a:rPr lang="en-US" smtClean="0"/>
              <a:t>3/11/2023</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2676" y="849833"/>
            <a:ext cx="3802276" cy="924103"/>
          </a:xfrm>
          <a:prstGeom prst="rect">
            <a:avLst/>
          </a:prstGeom>
        </p:spPr>
      </p:pic>
      <p:sp>
        <p:nvSpPr>
          <p:cNvPr id="7"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bg1"/>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_Blue_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95293" y="2343915"/>
            <a:ext cx="5020056" cy="3121146"/>
          </a:xfrm>
          <a:prstGeom prst="rect">
            <a:avLst/>
          </a:prstGeom>
        </p:spPr>
        <p:txBody>
          <a:bodyPr anchor="t">
            <a:normAutofit/>
          </a:bodyPr>
          <a:lstStyle>
            <a:lvl1pPr algn="l">
              <a:defRPr sz="3200">
                <a:solidFill>
                  <a:schemeClr val="tx2"/>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5659279C-AC8E-834B-90F8-40001AA47EE7}" type="datetime1">
              <a:rPr lang="en-US" smtClean="0"/>
              <a:t>3/11/2023</a:t>
            </a:fld>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920" y="483765"/>
            <a:ext cx="2030506" cy="493492"/>
          </a:xfrm>
          <a:prstGeom prst="rect">
            <a:avLst/>
          </a:prstGeom>
        </p:spPr>
      </p:pic>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ne-Col_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24712"/>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D47B74-BED7-694D-A2CB-CFF41ED750FA}" type="datetime1">
              <a:rPr lang="en-US" smtClean="0"/>
              <a:t>3/11/2023</a:t>
            </a:fld>
            <a:endParaRPr lang="en-US"/>
          </a:p>
        </p:txBody>
      </p:sp>
      <p:sp>
        <p:nvSpPr>
          <p:cNvPr id="5"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Col_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24712"/>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0" y="1350137"/>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50137"/>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6035FF-D059-AB42-B442-4B6C4F799DC2}" type="datetime1">
              <a:rPr lang="en-US" smtClean="0"/>
              <a:t>3/11/2023</a:t>
            </a:fld>
            <a:endParaRPr lang="en-US"/>
          </a:p>
        </p:txBody>
      </p:sp>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_Content_Solid_1">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0"/>
            <a:ext cx="4572000" cy="6223000"/>
          </a:xfrm>
        </p:spPr>
        <p:txBody>
          <a:bodyPr/>
          <a:lstStyle>
            <a:lvl1pPr marL="0" indent="0" algn="ctr">
              <a:buNone/>
              <a:defRPr baseline="0">
                <a:solidFill>
                  <a:schemeClr val="bg1">
                    <a:lumMod val="50000"/>
                  </a:schemeClr>
                </a:solidFill>
              </a:defRPr>
            </a:lvl1pPr>
          </a:lstStyle>
          <a:p>
            <a:pPr lvl="0"/>
            <a:r>
              <a:rPr lang="en-US" dirty="0"/>
              <a:t>Insert image</a:t>
            </a:r>
          </a:p>
        </p:txBody>
      </p:sp>
      <p:sp>
        <p:nvSpPr>
          <p:cNvPr id="8" name="Rectangle 7"/>
          <p:cNvSpPr/>
          <p:nvPr userDrawn="1"/>
        </p:nvSpPr>
        <p:spPr>
          <a:xfrm rot="18900000">
            <a:off x="4358415" y="2899897"/>
            <a:ext cx="427170" cy="427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2000" y="0"/>
            <a:ext cx="4572000" cy="6239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endParaRPr lang="en-US" dirty="0"/>
          </a:p>
        </p:txBody>
      </p:sp>
      <p:sp>
        <p:nvSpPr>
          <p:cNvPr id="2" name="Title 1"/>
          <p:cNvSpPr>
            <a:spLocks noGrp="1"/>
          </p:cNvSpPr>
          <p:nvPr>
            <p:ph type="title"/>
          </p:nvPr>
        </p:nvSpPr>
        <p:spPr>
          <a:xfrm>
            <a:off x="4984750" y="998537"/>
            <a:ext cx="3689350" cy="1124712"/>
          </a:xfrm>
          <a:prstGeom prst="rect">
            <a:avLst/>
          </a:prstGeom>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4984750" y="2348674"/>
            <a:ext cx="3689350" cy="3352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6035FF-D059-AB42-B442-4B6C4F799DC2}" type="datetime1">
              <a:rPr lang="en-US" smtClean="0"/>
              <a:t>3/11/2023</a:t>
            </a:fld>
            <a:endParaRPr lang="en-US"/>
          </a:p>
        </p:txBody>
      </p:sp>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_Content_Solid_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1"/>
            <a:ext cx="9144000" cy="4656931"/>
          </a:xfrm>
        </p:spPr>
        <p:txBody>
          <a:bodyPr/>
          <a:lstStyle>
            <a:lvl1pPr marL="0" indent="0" algn="ctr">
              <a:buNone/>
              <a:defRPr baseline="0">
                <a:solidFill>
                  <a:schemeClr val="bg1">
                    <a:lumMod val="50000"/>
                  </a:schemeClr>
                </a:solidFill>
              </a:defRPr>
            </a:lvl1pPr>
          </a:lstStyle>
          <a:p>
            <a:pPr lvl="0"/>
            <a:r>
              <a:rPr lang="en-US" dirty="0"/>
              <a:t>Insert image</a:t>
            </a:r>
          </a:p>
        </p:txBody>
      </p:sp>
      <p:sp>
        <p:nvSpPr>
          <p:cNvPr id="9" name="Rectangle 8"/>
          <p:cNvSpPr/>
          <p:nvPr userDrawn="1"/>
        </p:nvSpPr>
        <p:spPr>
          <a:xfrm>
            <a:off x="0" y="4670513"/>
            <a:ext cx="9144000" cy="15691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endParaRPr lang="en-US" dirty="0"/>
          </a:p>
        </p:txBody>
      </p:sp>
      <p:sp>
        <p:nvSpPr>
          <p:cNvPr id="11" name="Rectangle 10"/>
          <p:cNvSpPr/>
          <p:nvPr userDrawn="1"/>
        </p:nvSpPr>
        <p:spPr>
          <a:xfrm rot="18900000">
            <a:off x="743761" y="4495575"/>
            <a:ext cx="427170" cy="427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406400" y="4851400"/>
            <a:ext cx="8356600" cy="1193799"/>
          </a:xfrm>
        </p:spPr>
        <p:txBody>
          <a:bodyPr anchor="ct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696035FF-D059-AB42-B442-4B6C4F799DC2}" type="datetime1">
              <a:rPr lang="en-US" smtClean="0"/>
              <a:t>3/11/2023</a:t>
            </a:fld>
            <a:endParaRPr lang="en-US"/>
          </a:p>
        </p:txBody>
      </p:sp>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2471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2C7A1-8D37-B746-B47C-EA395262E6BB}" type="datetime1">
              <a:rPr lang="en-US" smtClean="0"/>
              <a:t>3/11/2023</a:t>
            </a:fld>
            <a:endParaRPr lang="en-US" dirty="0"/>
          </a:p>
        </p:txBody>
      </p:sp>
      <p:sp>
        <p:nvSpPr>
          <p:cNvPr id="4"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25F19-8CC3-F84B-8EC7-982F11DBEF0A}" type="datetime1">
              <a:rPr lang="en-US" smtClean="0"/>
              <a:t>3/11/2023</a:t>
            </a:fld>
            <a:endParaRPr lang="en-US" dirty="0"/>
          </a:p>
        </p:txBody>
      </p:sp>
      <p:sp>
        <p:nvSpPr>
          <p:cNvPr id="3"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Slide_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0" y="0"/>
            <a:ext cx="9144000" cy="6858000"/>
          </a:xfrm>
          <a:prstGeom prst="rect">
            <a:avLst/>
          </a:prstGeom>
        </p:spPr>
      </p:pic>
      <p:sp>
        <p:nvSpPr>
          <p:cNvPr id="2" name="Title 1"/>
          <p:cNvSpPr>
            <a:spLocks noGrp="1"/>
          </p:cNvSpPr>
          <p:nvPr>
            <p:ph type="ctrTitle"/>
          </p:nvPr>
        </p:nvSpPr>
        <p:spPr>
          <a:xfrm>
            <a:off x="1242676" y="2549835"/>
            <a:ext cx="6858000" cy="1553572"/>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242676" y="4195482"/>
            <a:ext cx="6858000" cy="109207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A686448E-300A-FA49-85F2-A5DB2B3961ED}" type="datetime1">
              <a:rPr lang="en-US" smtClean="0"/>
              <a:t>3/11/2023</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5429" y="730961"/>
            <a:ext cx="2749920" cy="668339"/>
          </a:xfrm>
          <a:prstGeom prst="rect">
            <a:avLst/>
          </a:prstGeom>
        </p:spPr>
      </p:pic>
      <p:sp>
        <p:nvSpPr>
          <p:cNvPr id="7"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bg1"/>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_Orange_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378700"/>
            <a:ext cx="4198532" cy="3121146"/>
          </a:xfrm>
          <a:prstGeom prst="rect">
            <a:avLst/>
          </a:prstGeom>
        </p:spPr>
        <p:txBody>
          <a:bodyPr anchor="ctr">
            <a:normAutofit/>
          </a:bodyPr>
          <a:lstStyle>
            <a:lvl1pPr algn="l">
              <a:defRPr sz="32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C927ECF9-5687-B443-B17E-9ECDBECF5831}" type="datetime1">
              <a:rPr lang="en-US" smtClean="0"/>
              <a:t>3/11/2023</a:t>
            </a:fld>
            <a:endParaRPr lang="en-US" dirty="0"/>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438045"/>
            <a:ext cx="2030506" cy="493493"/>
          </a:xfrm>
          <a:prstGeom prst="rect">
            <a:avLst/>
          </a:prstGeom>
        </p:spPr>
      </p:pic>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bg1"/>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_Purple_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378700"/>
            <a:ext cx="4198532" cy="3121146"/>
          </a:xfrm>
          <a:prstGeom prst="rect">
            <a:avLst/>
          </a:prstGeom>
        </p:spPr>
        <p:txBody>
          <a:bodyPr anchor="ctr">
            <a:normAutofit/>
          </a:bodyPr>
          <a:lstStyle>
            <a:lvl1pPr algn="l">
              <a:defRPr sz="32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85B08E01-2D9E-9F46-8606-F410C9E416A9}" type="datetime1">
              <a:rPr lang="en-US" smtClean="0"/>
              <a:t>3/11/2023</a:t>
            </a:fld>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438045"/>
            <a:ext cx="2030506" cy="493493"/>
          </a:xfrm>
          <a:prstGeom prst="rect">
            <a:avLst/>
          </a:prstGeom>
        </p:spPr>
      </p:pic>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bg1"/>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_Green_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378700"/>
            <a:ext cx="4198532" cy="3121146"/>
          </a:xfrm>
          <a:prstGeom prst="rect">
            <a:avLst/>
          </a:prstGeom>
        </p:spPr>
        <p:txBody>
          <a:bodyPr anchor="ctr">
            <a:normAutofit/>
          </a:bodyPr>
          <a:lstStyle>
            <a:lvl1pPr algn="l">
              <a:defRPr sz="32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A04D213C-A85A-434F-8077-87A159A1EE6E}" type="datetime1">
              <a:rPr lang="en-US" smtClean="0"/>
              <a:t>3/11/2023</a:t>
            </a:fld>
            <a:endParaRPr lang="en-US" dirty="0"/>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438045"/>
            <a:ext cx="2030506" cy="493493"/>
          </a:xfrm>
          <a:prstGeom prst="rect">
            <a:avLst/>
          </a:prstGeom>
        </p:spPr>
      </p:pic>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bg1"/>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_Blue_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378700"/>
            <a:ext cx="4198532" cy="3121146"/>
          </a:xfrm>
          <a:prstGeom prst="rect">
            <a:avLst/>
          </a:prstGeom>
        </p:spPr>
        <p:txBody>
          <a:bodyPr anchor="ctr">
            <a:normAutofit/>
          </a:bodyPr>
          <a:lstStyle>
            <a:lvl1pPr algn="l">
              <a:defRPr sz="32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725F8027-3F87-A448-B991-E8E181A291DC}" type="datetime1">
              <a:rPr lang="en-US" smtClean="0"/>
              <a:t>3/11/2023</a:t>
            </a:fld>
            <a:endParaRPr lang="en-US" dirty="0"/>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438045"/>
            <a:ext cx="2030506" cy="493493"/>
          </a:xfrm>
          <a:prstGeom prst="rect">
            <a:avLst/>
          </a:prstGeom>
        </p:spPr>
      </p:pic>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bg1"/>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_Orange_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95293" y="2343915"/>
            <a:ext cx="5020056" cy="3121146"/>
          </a:xfrm>
          <a:prstGeom prst="rect">
            <a:avLst/>
          </a:prstGeom>
        </p:spPr>
        <p:txBody>
          <a:bodyPr anchor="t">
            <a:normAutofit/>
          </a:bodyPr>
          <a:lstStyle>
            <a:lvl1pPr algn="l">
              <a:defRPr sz="3200">
                <a:solidFill>
                  <a:schemeClr val="accent4"/>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6F6A456F-A8F4-374B-AD81-DAFBFCFE695F}" type="datetime1">
              <a:rPr lang="en-US" smtClean="0"/>
              <a:t>3/11/2023</a:t>
            </a:fld>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920" y="483765"/>
            <a:ext cx="2030506" cy="493492"/>
          </a:xfrm>
          <a:prstGeom prst="rect">
            <a:avLst/>
          </a:prstGeom>
        </p:spPr>
      </p:pic>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_Purpl_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95293" y="2343915"/>
            <a:ext cx="5020056" cy="3121146"/>
          </a:xfrm>
          <a:prstGeom prst="rect">
            <a:avLst/>
          </a:prstGeom>
        </p:spPr>
        <p:txBody>
          <a:bodyPr anchor="t">
            <a:normAutofit/>
          </a:bodyPr>
          <a:lstStyle>
            <a:lvl1pPr algn="l">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1359B3AB-E154-8745-AFC2-4870077930F8}" type="datetime1">
              <a:rPr lang="en-US" smtClean="0"/>
              <a:t>3/11/2023</a:t>
            </a:fld>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920" y="483765"/>
            <a:ext cx="2030506" cy="493492"/>
          </a:xfrm>
          <a:prstGeom prst="rect">
            <a:avLst/>
          </a:prstGeom>
        </p:spPr>
      </p:pic>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_Green_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95293" y="2343915"/>
            <a:ext cx="5020056" cy="3121146"/>
          </a:xfrm>
          <a:prstGeom prst="rect">
            <a:avLst/>
          </a:prstGeom>
        </p:spPr>
        <p:txBody>
          <a:bodyPr anchor="t">
            <a:normAutofit/>
          </a:bodyPr>
          <a:lstStyle>
            <a:lvl1pPr algn="l">
              <a:defRPr sz="3200">
                <a:solidFill>
                  <a:schemeClr val="accent3"/>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853EA6AF-D036-394A-BB5C-E63C69F3C043}" type="datetime1">
              <a:rPr lang="en-US" smtClean="0"/>
              <a:t>3/11/2023</a:t>
            </a:fld>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920" y="483765"/>
            <a:ext cx="2030506" cy="493492"/>
          </a:xfrm>
          <a:prstGeom prst="rect">
            <a:avLst/>
          </a:prstGeom>
        </p:spPr>
      </p:pic>
      <p:sp>
        <p:nvSpPr>
          <p:cNvPr id="6"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52674"/>
            <a:ext cx="7886700" cy="4369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14280" y="6356351"/>
            <a:ext cx="121875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A3534EF-1C2E-A749-AEE8-AA7ED3CE3183}" type="datetime1">
              <a:rPr lang="en-US" smtClean="0"/>
              <a:t>3/11/2023</a:t>
            </a:fld>
            <a:endParaRPr lang="en-US" dirty="0"/>
          </a:p>
        </p:txBody>
      </p:sp>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8650" y="6351228"/>
            <a:ext cx="2279142" cy="348607"/>
          </a:xfrm>
          <a:prstGeom prst="rect">
            <a:avLst/>
          </a:prstGeom>
        </p:spPr>
      </p:pic>
      <p:cxnSp>
        <p:nvCxnSpPr>
          <p:cNvPr id="11" name="Straight Connector 10"/>
          <p:cNvCxnSpPr/>
          <p:nvPr userDrawn="1"/>
        </p:nvCxnSpPr>
        <p:spPr>
          <a:xfrm>
            <a:off x="628650" y="6219370"/>
            <a:ext cx="788669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nvPr>
        </p:nvSpPr>
        <p:spPr>
          <a:xfrm>
            <a:off x="628650" y="1"/>
            <a:ext cx="7886700" cy="1124711"/>
          </a:xfrm>
          <a:prstGeom prst="rect">
            <a:avLst/>
          </a:prstGeom>
        </p:spPr>
        <p:txBody>
          <a:bodyPr vert="horz" lIns="91440" tIns="45720" rIns="91440" bIns="45720" rtlCol="0" anchor="ctr">
            <a:normAutofit/>
          </a:bodyPr>
          <a:lstStyle/>
          <a:p>
            <a:r>
              <a:rPr lang="en-US" dirty="0"/>
              <a:t>Click to edit Master title style</a:t>
            </a:r>
          </a:p>
        </p:txBody>
      </p:sp>
      <p:sp>
        <p:nvSpPr>
          <p:cNvPr id="2" name="Slide Number Placeholder 1"/>
          <p:cNvSpPr>
            <a:spLocks noGrp="1"/>
          </p:cNvSpPr>
          <p:nvPr>
            <p:ph type="sldNum" sz="quarter" idx="4"/>
          </p:nvPr>
        </p:nvSpPr>
        <p:spPr>
          <a:xfrm>
            <a:off x="7998940" y="6356350"/>
            <a:ext cx="516409"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1721112470"/>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8" r:id="rId3"/>
    <p:sldLayoutId id="2147483669" r:id="rId4"/>
    <p:sldLayoutId id="2147483675" r:id="rId5"/>
    <p:sldLayoutId id="2147483676" r:id="rId6"/>
    <p:sldLayoutId id="2147483670" r:id="rId7"/>
    <p:sldLayoutId id="2147483672" r:id="rId8"/>
    <p:sldLayoutId id="2147483673" r:id="rId9"/>
    <p:sldLayoutId id="2147483674" r:id="rId10"/>
    <p:sldLayoutId id="2147483662" r:id="rId11"/>
    <p:sldLayoutId id="2147483664" r:id="rId12"/>
    <p:sldLayoutId id="2147483677" r:id="rId13"/>
    <p:sldLayoutId id="2147483679" r:id="rId14"/>
    <p:sldLayoutId id="2147483666" r:id="rId15"/>
    <p:sldLayoutId id="2147483667" r:id="rId16"/>
  </p:sldLayoutIdLst>
  <p:hf sldNum="0" hdr="0" ftr="0"/>
  <p:txStyles>
    <p:titleStyle>
      <a:lvl1pPr algn="l" defTabSz="914400" rtl="0" eaLnBrk="1" latinLnBrk="0" hangingPunct="1">
        <a:lnSpc>
          <a:spcPct val="90000"/>
        </a:lnSpc>
        <a:spcBef>
          <a:spcPct val="0"/>
        </a:spcBef>
        <a:buNone/>
        <a:defRPr sz="32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2676" y="3007035"/>
            <a:ext cx="6469688" cy="1553572"/>
          </a:xfrm>
        </p:spPr>
        <p:txBody>
          <a:bodyPr>
            <a:noAutofit/>
          </a:bodyPr>
          <a:lstStyle/>
          <a:p>
            <a:r>
              <a:rPr lang="en-US" dirty="0"/>
              <a:t>Diagnosing Substance Use Disorders in Youth</a:t>
            </a:r>
          </a:p>
        </p:txBody>
      </p:sp>
      <p:sp>
        <p:nvSpPr>
          <p:cNvPr id="6" name="Subtitle 5"/>
          <p:cNvSpPr>
            <a:spLocks noGrp="1"/>
          </p:cNvSpPr>
          <p:nvPr>
            <p:ph type="subTitle" idx="1"/>
          </p:nvPr>
        </p:nvSpPr>
        <p:spPr/>
        <p:txBody>
          <a:bodyPr/>
          <a:lstStyle/>
          <a:p>
            <a:r>
              <a:rPr lang="en-US" dirty="0"/>
              <a:t>Lauren Graber MD MPH</a:t>
            </a:r>
          </a:p>
          <a:p>
            <a:r>
              <a:rPr lang="en-US" dirty="0"/>
              <a:t>Brian Grahan MD PhD</a:t>
            </a:r>
          </a:p>
        </p:txBody>
      </p:sp>
      <p:sp>
        <p:nvSpPr>
          <p:cNvPr id="4" name="Date Placeholder 3"/>
          <p:cNvSpPr>
            <a:spLocks noGrp="1"/>
          </p:cNvSpPr>
          <p:nvPr>
            <p:ph type="dt" sz="half" idx="10"/>
          </p:nvPr>
        </p:nvSpPr>
        <p:spPr/>
        <p:txBody>
          <a:bodyPr/>
          <a:lstStyle/>
          <a:p>
            <a:fld id="{A92C34BC-1510-B044-A7BF-F44D45A305EF}" type="datetime1">
              <a:rPr lang="en-US" smtClean="0"/>
              <a:t>3/11/2023</a:t>
            </a:fld>
            <a:endParaRPr lang="en-US" dirty="0"/>
          </a:p>
        </p:txBody>
      </p:sp>
    </p:spTree>
    <p:extLst>
      <p:ext uri="{BB962C8B-B14F-4D97-AF65-F5344CB8AC3E}">
        <p14:creationId xmlns:p14="http://schemas.microsoft.com/office/powerpoint/2010/main" val="70902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marR="0" lvl="0" algn="l" rtl="0">
              <a:spcBef>
                <a:spcPts val="0"/>
              </a:spcBef>
              <a:spcAft>
                <a:spcPts val="0"/>
              </a:spcAft>
              <a:buClr>
                <a:schemeClr val="dk1"/>
              </a:buClr>
              <a:buSzPts val="2000"/>
            </a:pPr>
            <a:r>
              <a:rPr lang="en-US" b="1" dirty="0"/>
              <a:t>Impaired Control</a:t>
            </a:r>
            <a:br>
              <a:rPr lang="en-US" dirty="0"/>
            </a:br>
            <a:br>
              <a:rPr lang="en-US" dirty="0"/>
            </a:br>
            <a:r>
              <a:rPr lang="en-US" dirty="0"/>
              <a:t>1. </a:t>
            </a:r>
            <a:r>
              <a:rPr lang="en-US" sz="2200" dirty="0">
                <a:solidFill>
                  <a:schemeClr val="tx1"/>
                </a:solidFill>
              </a:rPr>
              <a:t>Use in larger amounts or longer periods than intended</a:t>
            </a:r>
            <a:br>
              <a:rPr lang="en-US" sz="2200" dirty="0">
                <a:solidFill>
                  <a:schemeClr val="tx1"/>
                </a:solidFill>
              </a:rPr>
            </a:br>
            <a:r>
              <a:rPr lang="en-US" dirty="0"/>
              <a:t>2.</a:t>
            </a:r>
            <a:r>
              <a:rPr lang="en-US" sz="2400" dirty="0"/>
              <a:t> </a:t>
            </a:r>
            <a:r>
              <a:rPr lang="en-US" sz="2200" dirty="0">
                <a:solidFill>
                  <a:schemeClr val="tx1"/>
                </a:solidFill>
              </a:rPr>
              <a:t>Unable to cut down or control use</a:t>
            </a:r>
            <a:br>
              <a:rPr lang="en-US" sz="2200" dirty="0">
                <a:solidFill>
                  <a:schemeClr val="tx1"/>
                </a:solidFill>
              </a:rPr>
            </a:br>
            <a:r>
              <a:rPr lang="en-US" dirty="0"/>
              <a:t>3.</a:t>
            </a:r>
            <a:r>
              <a:rPr lang="en-US" sz="2400" dirty="0"/>
              <a:t> </a:t>
            </a:r>
            <a:r>
              <a:rPr lang="en-US" sz="2200" dirty="0">
                <a:solidFill>
                  <a:schemeClr val="tx1"/>
                </a:solidFill>
              </a:rPr>
              <a:t>Excessive time spent to obtain, use, or recover</a:t>
            </a:r>
            <a:br>
              <a:rPr lang="en-US" sz="2200" dirty="0">
                <a:solidFill>
                  <a:schemeClr val="tx1"/>
                </a:solidFill>
              </a:rPr>
            </a:br>
            <a:r>
              <a:rPr lang="en-US" dirty="0"/>
              <a:t>4.</a:t>
            </a:r>
            <a:r>
              <a:rPr lang="en-US" sz="2400" dirty="0"/>
              <a:t> </a:t>
            </a:r>
            <a:r>
              <a:rPr lang="en-US" sz="2200" dirty="0">
                <a:solidFill>
                  <a:schemeClr val="tx1"/>
                </a:solidFill>
              </a:rPr>
              <a:t>Craving*</a:t>
            </a:r>
            <a:br>
              <a:rPr lang="en-US" sz="2200" dirty="0">
                <a:solidFill>
                  <a:schemeClr val="tx1"/>
                </a:solidFill>
              </a:rPr>
            </a:br>
            <a:br>
              <a:rPr lang="en-US" sz="2200" dirty="0">
                <a:solidFill>
                  <a:schemeClr val="tx1"/>
                </a:solidFill>
              </a:rPr>
            </a:br>
            <a:r>
              <a:rPr lang="en-US" sz="2200" dirty="0">
                <a:solidFill>
                  <a:schemeClr val="tx1"/>
                </a:solidFill>
              </a:rPr>
              <a:t>*Lack of consistency in youth about what this means: appetitive urges? Withdrawal? Lack of access?</a:t>
            </a:r>
            <a:br>
              <a:rPr lang="en-US" dirty="0"/>
            </a:br>
            <a:endParaRPr lang="en-US" dirty="0"/>
          </a:p>
        </p:txBody>
      </p:sp>
      <p:sp>
        <p:nvSpPr>
          <p:cNvPr id="4" name="Date Placeholder 3"/>
          <p:cNvSpPr>
            <a:spLocks noGrp="1"/>
          </p:cNvSpPr>
          <p:nvPr>
            <p:ph type="dt" sz="half" idx="10"/>
          </p:nvPr>
        </p:nvSpPr>
        <p:spPr/>
        <p:txBody>
          <a:bodyPr/>
          <a:lstStyle/>
          <a:p>
            <a:fld id="{52F289EF-514A-8C4B-91ED-ECEE255779F7}" type="datetime1">
              <a:rPr lang="en-US" smtClean="0"/>
              <a:t>3/11/2023</a:t>
            </a:fld>
            <a:endParaRPr lang="en-US" dirty="0"/>
          </a:p>
        </p:txBody>
      </p:sp>
      <p:pic>
        <p:nvPicPr>
          <p:cNvPr id="3" name="Picture 2" descr="A group of people smiling&#10;&#10;Description automatically generated with medium confidence">
            <a:extLst>
              <a:ext uri="{FF2B5EF4-FFF2-40B4-BE49-F238E27FC236}">
                <a16:creationId xmlns:a16="http://schemas.microsoft.com/office/drawing/2014/main" id="{CFF8B3C1-9EB3-71CB-B473-09B161A0EF22}"/>
              </a:ext>
            </a:extLst>
          </p:cNvPr>
          <p:cNvPicPr>
            <a:picLocks noChangeAspect="1"/>
          </p:cNvPicPr>
          <p:nvPr/>
        </p:nvPicPr>
        <p:blipFill>
          <a:blip r:embed="rId3"/>
          <a:stretch>
            <a:fillRect/>
          </a:stretch>
        </p:blipFill>
        <p:spPr>
          <a:xfrm>
            <a:off x="3839464" y="277091"/>
            <a:ext cx="5020056" cy="1830229"/>
          </a:xfrm>
          <a:prstGeom prst="rect">
            <a:avLst/>
          </a:prstGeom>
          <a:ln>
            <a:solidFill>
              <a:schemeClr val="tx1"/>
            </a:solidFill>
          </a:ln>
        </p:spPr>
      </p:pic>
    </p:spTree>
    <p:extLst>
      <p:ext uri="{BB962C8B-B14F-4D97-AF65-F5344CB8AC3E}">
        <p14:creationId xmlns:p14="http://schemas.microsoft.com/office/powerpoint/2010/main" val="209305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378699"/>
            <a:ext cx="7848600" cy="3977651"/>
          </a:xfrm>
        </p:spPr>
        <p:txBody>
          <a:bodyPr>
            <a:normAutofit/>
          </a:bodyPr>
          <a:lstStyle/>
          <a:p>
            <a:r>
              <a:rPr lang="en-US" dirty="0"/>
              <a:t>Case:</a:t>
            </a:r>
            <a:br>
              <a:rPr lang="en-US" dirty="0"/>
            </a:br>
            <a:r>
              <a:rPr lang="en-US" dirty="0"/>
              <a:t>16-year-old presents to clinic after opioid overdose treated in the ED. He was given buprenorphine then and was told to follow up in clinic. He smoked fentanyl with friends after school, but now changed schools. Knows that he has to stop for his family, especially his mom. </a:t>
            </a:r>
          </a:p>
        </p:txBody>
      </p:sp>
      <p:sp>
        <p:nvSpPr>
          <p:cNvPr id="4" name="Date Placeholder 3"/>
          <p:cNvSpPr>
            <a:spLocks noGrp="1"/>
          </p:cNvSpPr>
          <p:nvPr>
            <p:ph type="dt" sz="half" idx="10"/>
          </p:nvPr>
        </p:nvSpPr>
        <p:spPr/>
        <p:txBody>
          <a:bodyPr/>
          <a:lstStyle/>
          <a:p>
            <a:fld id="{54FD78AB-7626-1C4D-A885-F76929D756E2}" type="datetime1">
              <a:rPr lang="en-US" smtClean="0"/>
              <a:t>3/11/2023</a:t>
            </a:fld>
            <a:endParaRPr lang="en-US" dirty="0"/>
          </a:p>
        </p:txBody>
      </p:sp>
      <p:pic>
        <p:nvPicPr>
          <p:cNvPr id="3" name="Picture 2" descr="A person smiling for the camera&#10;&#10;Description automatically generated with medium confidence">
            <a:extLst>
              <a:ext uri="{FF2B5EF4-FFF2-40B4-BE49-F238E27FC236}">
                <a16:creationId xmlns:a16="http://schemas.microsoft.com/office/drawing/2014/main" id="{34E3A7B2-3D47-466B-C8BF-17C0779CC8EE}"/>
              </a:ext>
            </a:extLst>
          </p:cNvPr>
          <p:cNvPicPr>
            <a:picLocks noChangeAspect="1"/>
          </p:cNvPicPr>
          <p:nvPr/>
        </p:nvPicPr>
        <p:blipFill>
          <a:blip r:embed="rId2"/>
          <a:stretch>
            <a:fillRect/>
          </a:stretch>
        </p:blipFill>
        <p:spPr>
          <a:xfrm>
            <a:off x="4572000" y="351874"/>
            <a:ext cx="3684346" cy="2456231"/>
          </a:xfrm>
          <a:prstGeom prst="rect">
            <a:avLst/>
          </a:prstGeom>
          <a:ln>
            <a:solidFill>
              <a:schemeClr val="tx1"/>
            </a:solidFill>
          </a:ln>
        </p:spPr>
      </p:pic>
    </p:spTree>
    <p:extLst>
      <p:ext uri="{BB962C8B-B14F-4D97-AF65-F5344CB8AC3E}">
        <p14:creationId xmlns:p14="http://schemas.microsoft.com/office/powerpoint/2010/main" val="74482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129533" y="3018686"/>
            <a:ext cx="5020056" cy="3121146"/>
          </a:xfrm>
        </p:spPr>
        <p:txBody>
          <a:bodyPr>
            <a:normAutofit fontScale="90000"/>
          </a:bodyPr>
          <a:lstStyle/>
          <a:p>
            <a:pPr marR="0" lvl="0" algn="l" rtl="0">
              <a:spcBef>
                <a:spcPts val="0"/>
              </a:spcBef>
              <a:spcAft>
                <a:spcPts val="0"/>
              </a:spcAft>
              <a:buClr>
                <a:schemeClr val="dk1"/>
              </a:buClr>
              <a:buSzPts val="2000"/>
            </a:pPr>
            <a:r>
              <a:rPr lang="en-US" b="1" dirty="0"/>
              <a:t>Social Impairment</a:t>
            </a:r>
            <a:br>
              <a:rPr lang="en-US" dirty="0"/>
            </a:br>
            <a:br>
              <a:rPr lang="en-US" dirty="0"/>
            </a:br>
            <a:r>
              <a:rPr lang="en-US" dirty="0"/>
              <a:t>5. </a:t>
            </a:r>
            <a:r>
              <a:rPr lang="en-US" sz="2200" dirty="0">
                <a:solidFill>
                  <a:schemeClr val="tx1"/>
                </a:solidFill>
              </a:rPr>
              <a:t>Failure to fulfill major role obligations (work, home, school)</a:t>
            </a:r>
            <a:br>
              <a:rPr lang="en-US" sz="2200" dirty="0">
                <a:solidFill>
                  <a:schemeClr val="tx1"/>
                </a:solidFill>
              </a:rPr>
            </a:br>
            <a:r>
              <a:rPr lang="en-US" dirty="0"/>
              <a:t>6. </a:t>
            </a:r>
            <a:r>
              <a:rPr lang="en-US" sz="2200" dirty="0">
                <a:solidFill>
                  <a:schemeClr val="tx1"/>
                </a:solidFill>
              </a:rPr>
              <a:t>Persistent or recurrent use-related social or interpersonal problems</a:t>
            </a:r>
            <a:br>
              <a:rPr lang="en-US" sz="2200" dirty="0">
                <a:solidFill>
                  <a:schemeClr val="tx1"/>
                </a:solidFill>
              </a:rPr>
            </a:br>
            <a:r>
              <a:rPr lang="en-US" dirty="0"/>
              <a:t>7. </a:t>
            </a:r>
            <a:r>
              <a:rPr lang="en-US" sz="2200" dirty="0">
                <a:solidFill>
                  <a:schemeClr val="tx1"/>
                </a:solidFill>
              </a:rPr>
              <a:t>Important social, occupational, or recreational activities given up</a:t>
            </a:r>
            <a:br>
              <a:rPr lang="en-US" sz="3200" dirty="0"/>
            </a:br>
            <a:endParaRPr lang="en-US" dirty="0"/>
          </a:p>
        </p:txBody>
      </p:sp>
      <p:sp>
        <p:nvSpPr>
          <p:cNvPr id="4" name="Date Placeholder 3"/>
          <p:cNvSpPr>
            <a:spLocks noGrp="1"/>
          </p:cNvSpPr>
          <p:nvPr>
            <p:ph type="dt" sz="half" idx="10"/>
          </p:nvPr>
        </p:nvSpPr>
        <p:spPr/>
        <p:txBody>
          <a:bodyPr/>
          <a:lstStyle/>
          <a:p>
            <a:fld id="{E7594DEE-B818-1B41-A705-300599EA78D1}" type="datetime1">
              <a:rPr lang="en-US" smtClean="0"/>
              <a:t>3/11/2023</a:t>
            </a:fld>
            <a:endParaRPr lang="en-US" dirty="0"/>
          </a:p>
        </p:txBody>
      </p:sp>
      <p:pic>
        <p:nvPicPr>
          <p:cNvPr id="2" name="Picture 1" descr="A person smiling for the camera&#10;&#10;Description automatically generated with medium confidence">
            <a:extLst>
              <a:ext uri="{FF2B5EF4-FFF2-40B4-BE49-F238E27FC236}">
                <a16:creationId xmlns:a16="http://schemas.microsoft.com/office/drawing/2014/main" id="{D96BD876-CDCC-5CE9-2828-9A7705E889B4}"/>
              </a:ext>
            </a:extLst>
          </p:cNvPr>
          <p:cNvPicPr>
            <a:picLocks noChangeAspect="1"/>
          </p:cNvPicPr>
          <p:nvPr/>
        </p:nvPicPr>
        <p:blipFill>
          <a:blip r:embed="rId3"/>
          <a:stretch>
            <a:fillRect/>
          </a:stretch>
        </p:blipFill>
        <p:spPr>
          <a:xfrm>
            <a:off x="4572000" y="351874"/>
            <a:ext cx="3684346" cy="2456231"/>
          </a:xfrm>
          <a:prstGeom prst="rect">
            <a:avLst/>
          </a:prstGeom>
          <a:ln>
            <a:solidFill>
              <a:schemeClr val="tx1"/>
            </a:solidFill>
          </a:ln>
        </p:spPr>
      </p:pic>
    </p:spTree>
    <p:extLst>
      <p:ext uri="{BB962C8B-B14F-4D97-AF65-F5344CB8AC3E}">
        <p14:creationId xmlns:p14="http://schemas.microsoft.com/office/powerpoint/2010/main" val="40867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799" y="1868427"/>
            <a:ext cx="8125692" cy="3121146"/>
          </a:xfrm>
        </p:spPr>
        <p:txBody>
          <a:bodyPr>
            <a:normAutofit fontScale="90000"/>
          </a:bodyPr>
          <a:lstStyle/>
          <a:p>
            <a:r>
              <a:rPr lang="en-US" dirty="0"/>
              <a:t>Case:</a:t>
            </a:r>
            <a:br>
              <a:rPr lang="en-US" dirty="0"/>
            </a:br>
            <a:r>
              <a:rPr lang="en-US" dirty="0"/>
              <a:t>16-year-old comes to clinic after disclosing to PCP that she overdosed 2x with opioids. Reports that everyone in her school uses drugs &amp; that she was the last one to overdose. Started using opioids at age 10-11 when she and a cousin stole </a:t>
            </a:r>
            <a:r>
              <a:rPr lang="en-US" dirty="0" err="1"/>
              <a:t>percocets</a:t>
            </a:r>
            <a:r>
              <a:rPr lang="en-US" dirty="0"/>
              <a:t> to get “blissed out.”</a:t>
            </a:r>
            <a:br>
              <a:rPr lang="en-US" dirty="0"/>
            </a:br>
            <a:br>
              <a:rPr lang="en-US" dirty="0"/>
            </a:br>
            <a:endParaRPr lang="en-US" dirty="0"/>
          </a:p>
        </p:txBody>
      </p:sp>
      <p:sp>
        <p:nvSpPr>
          <p:cNvPr id="4" name="Date Placeholder 3"/>
          <p:cNvSpPr>
            <a:spLocks noGrp="1"/>
          </p:cNvSpPr>
          <p:nvPr>
            <p:ph type="dt" sz="half" idx="10"/>
          </p:nvPr>
        </p:nvSpPr>
        <p:spPr/>
        <p:txBody>
          <a:bodyPr/>
          <a:lstStyle/>
          <a:p>
            <a:fld id="{6BF76994-E4C8-A946-B44B-AD64755338A7}" type="datetime1">
              <a:rPr lang="en-US" smtClean="0"/>
              <a:t>3/11/2023</a:t>
            </a:fld>
            <a:endParaRPr lang="en-US" dirty="0"/>
          </a:p>
        </p:txBody>
      </p:sp>
      <p:sp>
        <p:nvSpPr>
          <p:cNvPr id="2" name="Title 5">
            <a:extLst>
              <a:ext uri="{FF2B5EF4-FFF2-40B4-BE49-F238E27FC236}">
                <a16:creationId xmlns:a16="http://schemas.microsoft.com/office/drawing/2014/main" id="{0120CDC9-99D6-7BF6-0348-02AA813DF8E3}"/>
              </a:ext>
            </a:extLst>
          </p:cNvPr>
          <p:cNvSpPr txBox="1">
            <a:spLocks/>
          </p:cNvSpPr>
          <p:nvPr/>
        </p:nvSpPr>
        <p:spPr>
          <a:xfrm>
            <a:off x="685799" y="3536473"/>
            <a:ext cx="8125692" cy="312114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br>
              <a:rPr lang="en-US" sz="2900" dirty="0"/>
            </a:br>
            <a:br>
              <a:rPr lang="en-US" sz="2900" dirty="0"/>
            </a:br>
            <a:r>
              <a:rPr lang="en-US" sz="2900" dirty="0"/>
              <a:t>Shares that she is now in a relationship with a man who is in a gang and he questioned her when she declined drugs before. He’s told her that “he doesn’t want her to change”</a:t>
            </a:r>
          </a:p>
        </p:txBody>
      </p:sp>
    </p:spTree>
    <p:extLst>
      <p:ext uri="{BB962C8B-B14F-4D97-AF65-F5344CB8AC3E}">
        <p14:creationId xmlns:p14="http://schemas.microsoft.com/office/powerpoint/2010/main" val="158979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75837" y="3235205"/>
            <a:ext cx="5020056" cy="3121146"/>
          </a:xfrm>
        </p:spPr>
        <p:txBody>
          <a:bodyPr>
            <a:normAutofit fontScale="90000"/>
          </a:bodyPr>
          <a:lstStyle/>
          <a:p>
            <a:pPr marR="0" lvl="0" algn="l" rtl="0">
              <a:spcBef>
                <a:spcPts val="0"/>
              </a:spcBef>
              <a:spcAft>
                <a:spcPts val="0"/>
              </a:spcAft>
              <a:buClr>
                <a:schemeClr val="dk1"/>
              </a:buClr>
              <a:buSzPts val="2000"/>
            </a:pPr>
            <a:r>
              <a:rPr lang="en-US" b="1" dirty="0"/>
              <a:t>Risky Use</a:t>
            </a:r>
            <a:br>
              <a:rPr lang="en-US" dirty="0"/>
            </a:br>
            <a:br>
              <a:rPr lang="en-US" dirty="0"/>
            </a:br>
            <a:r>
              <a:rPr lang="en-US" dirty="0"/>
              <a:t>8. </a:t>
            </a:r>
            <a:r>
              <a:rPr lang="en-US" sz="2200" dirty="0">
                <a:solidFill>
                  <a:schemeClr val="tx1"/>
                </a:solidFill>
              </a:rPr>
              <a:t>Recurrent physically hazardous use*</a:t>
            </a:r>
            <a:br>
              <a:rPr lang="en-US" sz="2200" dirty="0">
                <a:solidFill>
                  <a:schemeClr val="tx1"/>
                </a:solidFill>
              </a:rPr>
            </a:br>
            <a:r>
              <a:rPr lang="en-US" dirty="0"/>
              <a:t>9. </a:t>
            </a:r>
            <a:r>
              <a:rPr lang="en-US" sz="2200" dirty="0">
                <a:solidFill>
                  <a:schemeClr val="tx1"/>
                </a:solidFill>
              </a:rPr>
              <a:t>Use despite persistent physical or mental harm from drug</a:t>
            </a:r>
            <a:br>
              <a:rPr lang="en-US" sz="3200" dirty="0"/>
            </a:br>
            <a:br>
              <a:rPr lang="en-US" sz="3200" dirty="0"/>
            </a:br>
            <a:r>
              <a:rPr lang="en-US" sz="3200" dirty="0"/>
              <a:t>* </a:t>
            </a:r>
            <a:r>
              <a:rPr lang="en-US" sz="2000" dirty="0">
                <a:solidFill>
                  <a:schemeClr val="tx1"/>
                </a:solidFill>
              </a:rPr>
              <a:t>Developmentally bound!</a:t>
            </a:r>
            <a:endParaRPr lang="en-US" dirty="0"/>
          </a:p>
        </p:txBody>
      </p:sp>
      <p:sp>
        <p:nvSpPr>
          <p:cNvPr id="4" name="Date Placeholder 3"/>
          <p:cNvSpPr>
            <a:spLocks noGrp="1"/>
          </p:cNvSpPr>
          <p:nvPr>
            <p:ph type="dt" sz="half" idx="10"/>
          </p:nvPr>
        </p:nvSpPr>
        <p:spPr/>
        <p:txBody>
          <a:bodyPr/>
          <a:lstStyle/>
          <a:p>
            <a:fld id="{DC685467-DCBC-664A-BD93-768ECBBA93EA}" type="datetime1">
              <a:rPr lang="en-US" smtClean="0"/>
              <a:t>3/11/2023</a:t>
            </a:fld>
            <a:endParaRPr lang="en-US" dirty="0"/>
          </a:p>
        </p:txBody>
      </p:sp>
      <p:pic>
        <p:nvPicPr>
          <p:cNvPr id="3" name="Picture 2" descr="A picture containing outdoor&#10;&#10;Description automatically generated">
            <a:extLst>
              <a:ext uri="{FF2B5EF4-FFF2-40B4-BE49-F238E27FC236}">
                <a16:creationId xmlns:a16="http://schemas.microsoft.com/office/drawing/2014/main" id="{2104B145-1676-D254-8F57-A605244BDFB2}"/>
              </a:ext>
            </a:extLst>
          </p:cNvPr>
          <p:cNvPicPr>
            <a:picLocks noChangeAspect="1"/>
          </p:cNvPicPr>
          <p:nvPr/>
        </p:nvPicPr>
        <p:blipFill>
          <a:blip r:embed="rId3"/>
          <a:stretch>
            <a:fillRect/>
          </a:stretch>
        </p:blipFill>
        <p:spPr>
          <a:xfrm>
            <a:off x="4882896" y="258833"/>
            <a:ext cx="3968496" cy="2976372"/>
          </a:xfrm>
          <a:prstGeom prst="rect">
            <a:avLst/>
          </a:prstGeom>
          <a:ln>
            <a:solidFill>
              <a:schemeClr val="tx1"/>
            </a:solidFill>
          </a:ln>
        </p:spPr>
      </p:pic>
    </p:spTree>
    <p:extLst>
      <p:ext uri="{BB962C8B-B14F-4D97-AF65-F5344CB8AC3E}">
        <p14:creationId xmlns:p14="http://schemas.microsoft.com/office/powerpoint/2010/main" val="8793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117" y="3017114"/>
            <a:ext cx="8271163" cy="3121146"/>
          </a:xfrm>
        </p:spPr>
        <p:txBody>
          <a:bodyPr>
            <a:normAutofit fontScale="90000"/>
          </a:bodyPr>
          <a:lstStyle/>
          <a:p>
            <a:r>
              <a:rPr lang="en-US" b="1" u="sng" dirty="0"/>
              <a:t>Case:</a:t>
            </a:r>
            <a:br>
              <a:rPr lang="en-US" dirty="0"/>
            </a:br>
            <a:r>
              <a:rPr lang="en-US" sz="3100" dirty="0"/>
              <a:t>20-year-old brought into the hospital after a car accident when under the influence. Reports to smoke meth daily x 3 years &amp; now also </a:t>
            </a:r>
            <a:r>
              <a:rPr lang="en-US" sz="3100" dirty="0" err="1"/>
              <a:t>percocets</a:t>
            </a:r>
            <a:r>
              <a:rPr lang="en-US" sz="3100" dirty="0"/>
              <a:t> daily for the past 6 months. He’s sweating, vomiting, and restless.</a:t>
            </a:r>
            <a:br>
              <a:rPr lang="en-US" sz="3100" dirty="0"/>
            </a:br>
            <a:br>
              <a:rPr lang="en-US" sz="3100" dirty="0"/>
            </a:br>
            <a:r>
              <a:rPr lang="en-US" sz="3100" dirty="0"/>
              <a:t>You give him buprenorphine and then a couple of hours later he starts vomiting much more. He refuses any more buprenorphine.</a:t>
            </a:r>
            <a:endParaRPr lang="en-US" dirty="0"/>
          </a:p>
        </p:txBody>
      </p:sp>
      <p:sp>
        <p:nvSpPr>
          <p:cNvPr id="3" name="Date Placeholder 2"/>
          <p:cNvSpPr>
            <a:spLocks noGrp="1"/>
          </p:cNvSpPr>
          <p:nvPr>
            <p:ph type="dt" sz="half" idx="10"/>
          </p:nvPr>
        </p:nvSpPr>
        <p:spPr/>
        <p:txBody>
          <a:bodyPr/>
          <a:lstStyle/>
          <a:p>
            <a:fld id="{A5F54B40-C4AA-2342-8201-D6FCD80238F3}" type="datetime1">
              <a:rPr lang="en-US" smtClean="0"/>
              <a:t>3/11/2023</a:t>
            </a:fld>
            <a:endParaRPr lang="en-US" dirty="0"/>
          </a:p>
        </p:txBody>
      </p:sp>
      <p:pic>
        <p:nvPicPr>
          <p:cNvPr id="4" name="Picture 3" descr="A person sleeping on a bed&#10;&#10;Description automatically generated with low confidence">
            <a:extLst>
              <a:ext uri="{FF2B5EF4-FFF2-40B4-BE49-F238E27FC236}">
                <a16:creationId xmlns:a16="http://schemas.microsoft.com/office/drawing/2014/main" id="{10A3B767-14A4-F3B2-1D48-F38B525CC0AE}"/>
              </a:ext>
            </a:extLst>
          </p:cNvPr>
          <p:cNvPicPr>
            <a:picLocks noChangeAspect="1"/>
          </p:cNvPicPr>
          <p:nvPr/>
        </p:nvPicPr>
        <p:blipFill>
          <a:blip r:embed="rId3"/>
          <a:stretch>
            <a:fillRect/>
          </a:stretch>
        </p:blipFill>
        <p:spPr>
          <a:xfrm>
            <a:off x="4809280" y="136524"/>
            <a:ext cx="3810000" cy="2857500"/>
          </a:xfrm>
          <a:prstGeom prst="rect">
            <a:avLst/>
          </a:prstGeom>
          <a:ln>
            <a:solidFill>
              <a:schemeClr val="tx1"/>
            </a:solidFill>
          </a:ln>
        </p:spPr>
      </p:pic>
    </p:spTree>
    <p:extLst>
      <p:ext uri="{BB962C8B-B14F-4D97-AF65-F5344CB8AC3E}">
        <p14:creationId xmlns:p14="http://schemas.microsoft.com/office/powerpoint/2010/main" val="275200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09333" y="3114614"/>
            <a:ext cx="6434667" cy="3121146"/>
          </a:xfrm>
        </p:spPr>
        <p:txBody>
          <a:bodyPr>
            <a:normAutofit fontScale="90000"/>
          </a:bodyPr>
          <a:lstStyle/>
          <a:p>
            <a:pPr marR="0" lvl="0" algn="l" rtl="0">
              <a:spcBef>
                <a:spcPts val="0"/>
              </a:spcBef>
              <a:spcAft>
                <a:spcPts val="0"/>
              </a:spcAft>
              <a:buClr>
                <a:schemeClr val="dk1"/>
              </a:buClr>
              <a:buSzPts val="2000"/>
            </a:pPr>
            <a:r>
              <a:rPr lang="en-US" b="1" dirty="0"/>
              <a:t>Physical Dependence</a:t>
            </a:r>
            <a:br>
              <a:rPr lang="en-US" dirty="0"/>
            </a:br>
            <a:r>
              <a:rPr lang="en-US" dirty="0"/>
              <a:t>10. </a:t>
            </a:r>
            <a:r>
              <a:rPr lang="en-US" sz="2000" dirty="0">
                <a:solidFill>
                  <a:schemeClr val="tx1"/>
                </a:solidFill>
              </a:rPr>
              <a:t>Tolerance, either</a:t>
            </a:r>
            <a:br>
              <a:rPr lang="en-US" sz="2000" dirty="0">
                <a:solidFill>
                  <a:schemeClr val="tx1"/>
                </a:solidFill>
              </a:rPr>
            </a:br>
            <a:r>
              <a:rPr lang="en-US" sz="2000" dirty="0">
                <a:solidFill>
                  <a:schemeClr val="tx1"/>
                </a:solidFill>
              </a:rPr>
              <a:t>	- need for increased amounts to achieve intoxication</a:t>
            </a:r>
            <a:br>
              <a:rPr lang="en-US" sz="2000" dirty="0">
                <a:solidFill>
                  <a:schemeClr val="tx1"/>
                </a:solidFill>
              </a:rPr>
            </a:br>
            <a:r>
              <a:rPr lang="en-US" sz="2000" dirty="0">
                <a:solidFill>
                  <a:schemeClr val="tx1"/>
                </a:solidFill>
              </a:rPr>
              <a:t>	- diminished effect when taking same amount</a:t>
            </a:r>
            <a:br>
              <a:rPr lang="en-US" dirty="0"/>
            </a:br>
            <a:r>
              <a:rPr lang="en-US" dirty="0"/>
              <a:t>11. </a:t>
            </a:r>
            <a:r>
              <a:rPr lang="en-US" sz="2000" dirty="0">
                <a:solidFill>
                  <a:schemeClr val="tx1"/>
                </a:solidFill>
              </a:rPr>
              <a:t>Withdrawal, either</a:t>
            </a:r>
            <a:br>
              <a:rPr lang="en-US" sz="2000" dirty="0">
                <a:solidFill>
                  <a:schemeClr val="tx1"/>
                </a:solidFill>
              </a:rPr>
            </a:br>
            <a:r>
              <a:rPr lang="en-US" sz="2000" dirty="0">
                <a:solidFill>
                  <a:schemeClr val="tx1"/>
                </a:solidFill>
              </a:rPr>
              <a:t>	- withdrawal syndrome</a:t>
            </a:r>
            <a:br>
              <a:rPr lang="en-US" sz="2000" dirty="0">
                <a:solidFill>
                  <a:schemeClr val="tx1"/>
                </a:solidFill>
              </a:rPr>
            </a:br>
            <a:r>
              <a:rPr lang="en-US" sz="2000" dirty="0">
                <a:solidFill>
                  <a:schemeClr val="tx1"/>
                </a:solidFill>
              </a:rPr>
              <a:t>	- substance taken to avoid or relieve withdrawal</a:t>
            </a:r>
            <a:br>
              <a:rPr lang="en-US" sz="2000" dirty="0">
                <a:solidFill>
                  <a:schemeClr val="tx1"/>
                </a:solidFill>
              </a:rPr>
            </a:br>
            <a:br>
              <a:rPr lang="en-US" sz="2000" dirty="0">
                <a:solidFill>
                  <a:schemeClr val="tx1"/>
                </a:solidFill>
              </a:rPr>
            </a:br>
            <a:br>
              <a:rPr lang="en-US" sz="3200" dirty="0"/>
            </a:br>
            <a:endParaRPr lang="en-US" dirty="0"/>
          </a:p>
        </p:txBody>
      </p:sp>
      <p:sp>
        <p:nvSpPr>
          <p:cNvPr id="4" name="Date Placeholder 3"/>
          <p:cNvSpPr>
            <a:spLocks noGrp="1"/>
          </p:cNvSpPr>
          <p:nvPr>
            <p:ph type="dt" sz="half" idx="10"/>
          </p:nvPr>
        </p:nvSpPr>
        <p:spPr/>
        <p:txBody>
          <a:bodyPr/>
          <a:lstStyle/>
          <a:p>
            <a:fld id="{D51CE668-97CF-FD46-BF26-90F2E5BE178C}" type="datetime1">
              <a:rPr lang="en-US" smtClean="0"/>
              <a:t>3/11/2023</a:t>
            </a:fld>
            <a:endParaRPr lang="en-US" dirty="0"/>
          </a:p>
        </p:txBody>
      </p:sp>
      <p:pic>
        <p:nvPicPr>
          <p:cNvPr id="5" name="Picture 4" descr="A person sleeping on a bed&#10;&#10;Description automatically generated with low confidence">
            <a:extLst>
              <a:ext uri="{FF2B5EF4-FFF2-40B4-BE49-F238E27FC236}">
                <a16:creationId xmlns:a16="http://schemas.microsoft.com/office/drawing/2014/main" id="{7E27B049-5691-6470-E40F-C5D4D9F53B75}"/>
              </a:ext>
            </a:extLst>
          </p:cNvPr>
          <p:cNvPicPr>
            <a:picLocks noChangeAspect="1"/>
          </p:cNvPicPr>
          <p:nvPr/>
        </p:nvPicPr>
        <p:blipFill>
          <a:blip r:embed="rId3"/>
          <a:stretch>
            <a:fillRect/>
          </a:stretch>
        </p:blipFill>
        <p:spPr>
          <a:xfrm>
            <a:off x="4809280" y="136524"/>
            <a:ext cx="3810000" cy="2857500"/>
          </a:xfrm>
          <a:prstGeom prst="rect">
            <a:avLst/>
          </a:prstGeom>
          <a:ln>
            <a:solidFill>
              <a:schemeClr val="tx1"/>
            </a:solidFill>
          </a:ln>
        </p:spPr>
      </p:pic>
    </p:spTree>
    <p:extLst>
      <p:ext uri="{BB962C8B-B14F-4D97-AF65-F5344CB8AC3E}">
        <p14:creationId xmlns:p14="http://schemas.microsoft.com/office/powerpoint/2010/main" val="50911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A71BC7-79E3-F0E1-5502-B9057FFAA6C3}"/>
              </a:ext>
            </a:extLst>
          </p:cNvPr>
          <p:cNvSpPr/>
          <p:nvPr/>
        </p:nvSpPr>
        <p:spPr>
          <a:xfrm>
            <a:off x="305955" y="6126480"/>
            <a:ext cx="5281791"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Limitations of DSM-5 criteria</a:t>
            </a:r>
          </a:p>
        </p:txBody>
      </p:sp>
      <p:sp>
        <p:nvSpPr>
          <p:cNvPr id="3" name="Date Placeholder 2"/>
          <p:cNvSpPr>
            <a:spLocks noGrp="1"/>
          </p:cNvSpPr>
          <p:nvPr>
            <p:ph type="dt" sz="half" idx="10"/>
          </p:nvPr>
        </p:nvSpPr>
        <p:spPr/>
        <p:txBody>
          <a:bodyPr/>
          <a:lstStyle/>
          <a:p>
            <a:fld id="{1012C7A1-8D37-B746-B47C-EA395262E6BB}" type="datetime1">
              <a:rPr lang="en-US" smtClean="0"/>
              <a:t>3/11/2023</a:t>
            </a:fld>
            <a:endParaRPr lang="en-US" dirty="0"/>
          </a:p>
        </p:txBody>
      </p:sp>
      <p:sp>
        <p:nvSpPr>
          <p:cNvPr id="5" name="Content Placeholder 3">
            <a:extLst>
              <a:ext uri="{FF2B5EF4-FFF2-40B4-BE49-F238E27FC236}">
                <a16:creationId xmlns:a16="http://schemas.microsoft.com/office/drawing/2014/main" id="{CFD2CF2C-2C11-FE39-333E-E0F4BB4687DE}"/>
              </a:ext>
            </a:extLst>
          </p:cNvPr>
          <p:cNvSpPr txBox="1">
            <a:spLocks/>
          </p:cNvSpPr>
          <p:nvPr/>
        </p:nvSpPr>
        <p:spPr>
          <a:xfrm>
            <a:off x="571500" y="2109747"/>
            <a:ext cx="388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Threshold for diagnosis appears low for adolescents</a:t>
            </a:r>
          </a:p>
          <a:p>
            <a:pPr marL="457200" lvl="1" indent="0">
              <a:buNone/>
            </a:pPr>
            <a:endParaRPr lang="en-US" sz="2400" dirty="0"/>
          </a:p>
          <a:p>
            <a:r>
              <a:rPr lang="en-US" sz="2400" dirty="0"/>
              <a:t>Potential harms</a:t>
            </a:r>
          </a:p>
        </p:txBody>
      </p:sp>
      <p:graphicFrame>
        <p:nvGraphicFramePr>
          <p:cNvPr id="6" name="Diagram 5">
            <a:extLst>
              <a:ext uri="{FF2B5EF4-FFF2-40B4-BE49-F238E27FC236}">
                <a16:creationId xmlns:a16="http://schemas.microsoft.com/office/drawing/2014/main" id="{F01EBEC0-7A5A-310B-1F0B-352B91936855}"/>
              </a:ext>
            </a:extLst>
          </p:cNvPr>
          <p:cNvGraphicFramePr/>
          <p:nvPr>
            <p:extLst>
              <p:ext uri="{D42A27DB-BD31-4B8C-83A1-F6EECF244321}">
                <p14:modId xmlns:p14="http://schemas.microsoft.com/office/powerpoint/2010/main" val="3740883387"/>
              </p:ext>
            </p:extLst>
          </p:nvPr>
        </p:nvGraphicFramePr>
        <p:xfrm>
          <a:off x="3749040" y="1508759"/>
          <a:ext cx="6115050" cy="5030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DE32B3A6-ECC2-393D-834C-6F3959CF63DF}"/>
              </a:ext>
            </a:extLst>
          </p:cNvPr>
          <p:cNvSpPr txBox="1">
            <a:spLocks/>
          </p:cNvSpPr>
          <p:nvPr/>
        </p:nvSpPr>
        <p:spPr>
          <a:xfrm>
            <a:off x="4691170" y="912414"/>
            <a:ext cx="388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Diagnoses are more prevalent using DSM-5 criteria compared with DSM-IV among pediatric patients</a:t>
            </a:r>
          </a:p>
        </p:txBody>
      </p:sp>
      <p:sp>
        <p:nvSpPr>
          <p:cNvPr id="9" name="Google Shape;154;p6">
            <a:extLst>
              <a:ext uri="{FF2B5EF4-FFF2-40B4-BE49-F238E27FC236}">
                <a16:creationId xmlns:a16="http://schemas.microsoft.com/office/drawing/2014/main" id="{973B6CCD-7CEA-BFB5-9859-4AD5C19E9ED2}"/>
              </a:ext>
            </a:extLst>
          </p:cNvPr>
          <p:cNvSpPr txBox="1"/>
          <p:nvPr/>
        </p:nvSpPr>
        <p:spPr>
          <a:xfrm>
            <a:off x="5587746" y="6255714"/>
            <a:ext cx="3079103"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a:solidFill>
                  <a:schemeClr val="dk1"/>
                </a:solidFill>
                <a:latin typeface="Arial"/>
                <a:ea typeface="Arial"/>
                <a:cs typeface="Arial"/>
                <a:sym typeface="Arial"/>
              </a:rPr>
              <a:t>Kelly SM et al. </a:t>
            </a:r>
            <a:r>
              <a:rPr lang="en-US" sz="1100" b="0" i="1" u="none" strike="noStrike" cap="none" dirty="0">
                <a:solidFill>
                  <a:schemeClr val="dk1"/>
                </a:solidFill>
                <a:latin typeface="Arial"/>
                <a:ea typeface="Arial"/>
                <a:cs typeface="Arial"/>
                <a:sym typeface="Arial"/>
              </a:rPr>
              <a:t>Drug Alcohol Depend</a:t>
            </a:r>
            <a:r>
              <a:rPr lang="en-US" sz="1100" b="0" i="0" u="none" strike="noStrike" cap="none" dirty="0">
                <a:solidFill>
                  <a:schemeClr val="dk1"/>
                </a:solidFill>
                <a:latin typeface="Arial"/>
                <a:ea typeface="Arial"/>
                <a:cs typeface="Arial"/>
                <a:sym typeface="Arial"/>
              </a:rPr>
              <a:t>. 2014 </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7352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DSM-5 criteria</a:t>
            </a:r>
          </a:p>
        </p:txBody>
      </p:sp>
      <p:sp>
        <p:nvSpPr>
          <p:cNvPr id="5" name="Content Placeholder 3">
            <a:extLst>
              <a:ext uri="{FF2B5EF4-FFF2-40B4-BE49-F238E27FC236}">
                <a16:creationId xmlns:a16="http://schemas.microsoft.com/office/drawing/2014/main" id="{CFD2CF2C-2C11-FE39-333E-E0F4BB4687DE}"/>
              </a:ext>
            </a:extLst>
          </p:cNvPr>
          <p:cNvSpPr txBox="1">
            <a:spLocks/>
          </p:cNvSpPr>
          <p:nvPr/>
        </p:nvSpPr>
        <p:spPr>
          <a:xfrm>
            <a:off x="571500" y="1085619"/>
            <a:ext cx="4800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dirty="0"/>
              <a:t>Are some criteria more indicative </a:t>
            </a:r>
          </a:p>
          <a:p>
            <a:pPr marL="0" indent="0">
              <a:spcBef>
                <a:spcPts val="0"/>
              </a:spcBef>
              <a:buNone/>
            </a:pPr>
            <a:r>
              <a:rPr lang="en-US" dirty="0"/>
              <a:t>of use disorder than others?</a:t>
            </a:r>
          </a:p>
          <a:p>
            <a:pPr marL="0" indent="0">
              <a:buNone/>
            </a:pPr>
            <a:endParaRPr lang="en-US" dirty="0"/>
          </a:p>
          <a:p>
            <a:pPr marL="0" indent="0">
              <a:buNone/>
            </a:pPr>
            <a:endParaRPr lang="en-US" dirty="0"/>
          </a:p>
          <a:p>
            <a:pPr marL="0" indent="0">
              <a:buNone/>
            </a:pPr>
            <a:endParaRPr lang="en-US" dirty="0"/>
          </a:p>
          <a:p>
            <a:pPr marL="0" indent="0">
              <a:buNone/>
            </a:pPr>
            <a:r>
              <a:rPr lang="en-US" sz="2400" dirty="0"/>
              <a:t>Criteria for </a:t>
            </a:r>
            <a:r>
              <a:rPr lang="en-US" sz="2400" b="1" dirty="0">
                <a:solidFill>
                  <a:schemeClr val="accent3"/>
                </a:solidFill>
              </a:rPr>
              <a:t>Alcohol</a:t>
            </a:r>
            <a:r>
              <a:rPr lang="en-US" sz="2400" dirty="0"/>
              <a:t> Use </a:t>
            </a:r>
          </a:p>
          <a:p>
            <a:pPr marL="0" indent="0">
              <a:buNone/>
            </a:pPr>
            <a:r>
              <a:rPr lang="en-US" sz="2400" dirty="0"/>
              <a:t>Disorder: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dirty="0"/>
          </a:p>
          <a:p>
            <a:pPr marL="0" indent="0">
              <a:buNone/>
            </a:pPr>
            <a:r>
              <a:rPr lang="en-US" sz="1200" dirty="0"/>
              <a:t>*Gender differences in likelihood to report symptoms</a:t>
            </a:r>
          </a:p>
          <a:p>
            <a:pPr marL="0" indent="0">
              <a:buNone/>
            </a:pPr>
            <a:endParaRPr lang="en-US" dirty="0"/>
          </a:p>
        </p:txBody>
      </p:sp>
      <p:sp>
        <p:nvSpPr>
          <p:cNvPr id="9" name="Google Shape;154;p6">
            <a:extLst>
              <a:ext uri="{FF2B5EF4-FFF2-40B4-BE49-F238E27FC236}">
                <a16:creationId xmlns:a16="http://schemas.microsoft.com/office/drawing/2014/main" id="{973B6CCD-7CEA-BFB5-9859-4AD5C19E9ED2}"/>
              </a:ext>
            </a:extLst>
          </p:cNvPr>
          <p:cNvSpPr txBox="1"/>
          <p:nvPr/>
        </p:nvSpPr>
        <p:spPr>
          <a:xfrm>
            <a:off x="5200650" y="6255714"/>
            <a:ext cx="3466199" cy="2615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a:solidFill>
                  <a:schemeClr val="dk1"/>
                </a:solidFill>
                <a:latin typeface="Arial"/>
                <a:ea typeface="Arial"/>
                <a:cs typeface="Arial"/>
                <a:sym typeface="Arial"/>
              </a:rPr>
              <a:t>Martin et al. </a:t>
            </a:r>
            <a:r>
              <a:rPr lang="en-US" sz="1100" b="0" i="1" u="none" strike="noStrike" cap="none" dirty="0">
                <a:solidFill>
                  <a:schemeClr val="dk1"/>
                </a:solidFill>
                <a:latin typeface="Arial"/>
                <a:ea typeface="Arial"/>
                <a:cs typeface="Arial"/>
                <a:sym typeface="Arial"/>
              </a:rPr>
              <a:t>Journal of Abnormal Psychology</a:t>
            </a:r>
            <a:r>
              <a:rPr lang="en-US" sz="1100" b="0" i="0" u="none" strike="noStrike" cap="none" dirty="0">
                <a:solidFill>
                  <a:schemeClr val="dk1"/>
                </a:solidFill>
                <a:latin typeface="Arial"/>
                <a:ea typeface="Arial"/>
                <a:cs typeface="Arial"/>
                <a:sym typeface="Arial"/>
              </a:rPr>
              <a:t>. 2006 </a:t>
            </a:r>
            <a:endParaRPr sz="1100" b="0" i="0" u="none" strike="noStrike" cap="none" dirty="0">
              <a:solidFill>
                <a:schemeClr val="dk1"/>
              </a:solidFill>
              <a:latin typeface="Arial"/>
              <a:ea typeface="Arial"/>
              <a:cs typeface="Arial"/>
              <a:sym typeface="Arial"/>
            </a:endParaRPr>
          </a:p>
        </p:txBody>
      </p:sp>
      <p:graphicFrame>
        <p:nvGraphicFramePr>
          <p:cNvPr id="4" name="Diagram 3">
            <a:extLst>
              <a:ext uri="{FF2B5EF4-FFF2-40B4-BE49-F238E27FC236}">
                <a16:creationId xmlns:a16="http://schemas.microsoft.com/office/drawing/2014/main" id="{75AF45F4-C80F-754D-2D3D-F020EFB8D603}"/>
              </a:ext>
            </a:extLst>
          </p:cNvPr>
          <p:cNvGraphicFramePr/>
          <p:nvPr>
            <p:extLst>
              <p:ext uri="{D42A27DB-BD31-4B8C-83A1-F6EECF244321}">
                <p14:modId xmlns:p14="http://schemas.microsoft.com/office/powerpoint/2010/main" val="4154979926"/>
              </p:ext>
            </p:extLst>
          </p:nvPr>
        </p:nvGraphicFramePr>
        <p:xfrm>
          <a:off x="2849880" y="185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652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DSM-5 criteria</a:t>
            </a:r>
          </a:p>
        </p:txBody>
      </p:sp>
      <p:sp>
        <p:nvSpPr>
          <p:cNvPr id="5" name="Content Placeholder 3">
            <a:extLst>
              <a:ext uri="{FF2B5EF4-FFF2-40B4-BE49-F238E27FC236}">
                <a16:creationId xmlns:a16="http://schemas.microsoft.com/office/drawing/2014/main" id="{CFD2CF2C-2C11-FE39-333E-E0F4BB4687DE}"/>
              </a:ext>
            </a:extLst>
          </p:cNvPr>
          <p:cNvSpPr txBox="1">
            <a:spLocks/>
          </p:cNvSpPr>
          <p:nvPr/>
        </p:nvSpPr>
        <p:spPr>
          <a:xfrm>
            <a:off x="571500" y="1085619"/>
            <a:ext cx="32004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Are some criteria more indicative of use disorder than others?</a:t>
            </a:r>
          </a:p>
          <a:p>
            <a:pPr marL="0" indent="0">
              <a:buNone/>
            </a:pPr>
            <a:endParaRPr lang="en-US" dirty="0"/>
          </a:p>
          <a:p>
            <a:pPr marL="0" indent="0">
              <a:buNone/>
            </a:pPr>
            <a:endParaRPr lang="en-US" dirty="0"/>
          </a:p>
          <a:p>
            <a:pPr marL="0" indent="0">
              <a:buNone/>
            </a:pPr>
            <a:endParaRPr lang="en-US" dirty="0"/>
          </a:p>
          <a:p>
            <a:pPr marL="0" indent="0">
              <a:buNone/>
            </a:pPr>
            <a:r>
              <a:rPr lang="en-US" sz="2400" dirty="0"/>
              <a:t>Criteria for </a:t>
            </a:r>
            <a:r>
              <a:rPr lang="en-US" sz="2400" b="1" dirty="0">
                <a:solidFill>
                  <a:schemeClr val="tx2"/>
                </a:solidFill>
              </a:rPr>
              <a:t>Cannabis</a:t>
            </a:r>
            <a:r>
              <a:rPr lang="en-US" sz="2400" dirty="0"/>
              <a:t> Use Disorder: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dirty="0"/>
          </a:p>
          <a:p>
            <a:pPr marL="0" indent="0">
              <a:buNone/>
            </a:pPr>
            <a:r>
              <a:rPr lang="en-US" sz="1200" dirty="0"/>
              <a:t>*Gender differences in likelihood to report symptoms</a:t>
            </a:r>
          </a:p>
          <a:p>
            <a:pPr marL="0" indent="0">
              <a:buNone/>
            </a:pPr>
            <a:endParaRPr lang="en-US" dirty="0"/>
          </a:p>
          <a:p>
            <a:pPr marL="0" indent="0">
              <a:buNone/>
            </a:pPr>
            <a:endParaRPr lang="en-US" dirty="0"/>
          </a:p>
          <a:p>
            <a:pPr marL="0" indent="0">
              <a:buNone/>
            </a:pPr>
            <a:endParaRPr lang="en-US" dirty="0"/>
          </a:p>
        </p:txBody>
      </p:sp>
      <p:sp>
        <p:nvSpPr>
          <p:cNvPr id="9" name="Google Shape;154;p6">
            <a:extLst>
              <a:ext uri="{FF2B5EF4-FFF2-40B4-BE49-F238E27FC236}">
                <a16:creationId xmlns:a16="http://schemas.microsoft.com/office/drawing/2014/main" id="{973B6CCD-7CEA-BFB5-9859-4AD5C19E9ED2}"/>
              </a:ext>
            </a:extLst>
          </p:cNvPr>
          <p:cNvSpPr txBox="1"/>
          <p:nvPr/>
        </p:nvSpPr>
        <p:spPr>
          <a:xfrm>
            <a:off x="5200650" y="6255714"/>
            <a:ext cx="3466199" cy="2615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a:solidFill>
                  <a:schemeClr val="dk1"/>
                </a:solidFill>
                <a:latin typeface="Arial"/>
                <a:ea typeface="Arial"/>
                <a:cs typeface="Arial"/>
                <a:sym typeface="Arial"/>
              </a:rPr>
              <a:t>Martin et al. </a:t>
            </a:r>
            <a:r>
              <a:rPr lang="en-US" sz="1100" b="0" i="1" u="none" strike="noStrike" cap="none" dirty="0">
                <a:solidFill>
                  <a:schemeClr val="dk1"/>
                </a:solidFill>
                <a:latin typeface="Arial"/>
                <a:ea typeface="Arial"/>
                <a:cs typeface="Arial"/>
                <a:sym typeface="Arial"/>
              </a:rPr>
              <a:t>Journal of Abnormal Psychology</a:t>
            </a:r>
            <a:r>
              <a:rPr lang="en-US" sz="1100" b="0" i="0" u="none" strike="noStrike" cap="none" dirty="0">
                <a:solidFill>
                  <a:schemeClr val="dk1"/>
                </a:solidFill>
                <a:latin typeface="Arial"/>
                <a:ea typeface="Arial"/>
                <a:cs typeface="Arial"/>
                <a:sym typeface="Arial"/>
              </a:rPr>
              <a:t>. 2006 </a:t>
            </a:r>
            <a:endParaRPr sz="1100" b="0" i="0" u="none" strike="noStrike" cap="none" dirty="0">
              <a:solidFill>
                <a:schemeClr val="dk1"/>
              </a:solidFill>
              <a:latin typeface="Arial"/>
              <a:ea typeface="Arial"/>
              <a:cs typeface="Arial"/>
              <a:sym typeface="Arial"/>
            </a:endParaRPr>
          </a:p>
        </p:txBody>
      </p:sp>
      <p:graphicFrame>
        <p:nvGraphicFramePr>
          <p:cNvPr id="4" name="Diagram 3">
            <a:extLst>
              <a:ext uri="{FF2B5EF4-FFF2-40B4-BE49-F238E27FC236}">
                <a16:creationId xmlns:a16="http://schemas.microsoft.com/office/drawing/2014/main" id="{75AF45F4-C80F-754D-2D3D-F020EFB8D603}"/>
              </a:ext>
            </a:extLst>
          </p:cNvPr>
          <p:cNvGraphicFramePr/>
          <p:nvPr>
            <p:extLst>
              <p:ext uri="{D42A27DB-BD31-4B8C-83A1-F6EECF244321}">
                <p14:modId xmlns:p14="http://schemas.microsoft.com/office/powerpoint/2010/main" val="11516207"/>
              </p:ext>
            </p:extLst>
          </p:nvPr>
        </p:nvGraphicFramePr>
        <p:xfrm>
          <a:off x="2849880" y="185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523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Objectives</a:t>
            </a:r>
          </a:p>
        </p:txBody>
      </p:sp>
      <p:sp>
        <p:nvSpPr>
          <p:cNvPr id="4" name="Date Placeholder 3"/>
          <p:cNvSpPr>
            <a:spLocks noGrp="1"/>
          </p:cNvSpPr>
          <p:nvPr>
            <p:ph type="dt" sz="half" idx="10"/>
          </p:nvPr>
        </p:nvSpPr>
        <p:spPr/>
        <p:txBody>
          <a:bodyPr/>
          <a:lstStyle/>
          <a:p>
            <a:fld id="{9BD47B74-BED7-694D-A2CB-CFF41ED750FA}" type="datetime1">
              <a:rPr lang="en-US" smtClean="0"/>
              <a:t>3/11/2023</a:t>
            </a:fld>
            <a:endParaRPr lang="en-US"/>
          </a:p>
        </p:txBody>
      </p:sp>
      <p:graphicFrame>
        <p:nvGraphicFramePr>
          <p:cNvPr id="5" name="Diagram 4">
            <a:extLst>
              <a:ext uri="{FF2B5EF4-FFF2-40B4-BE49-F238E27FC236}">
                <a16:creationId xmlns:a16="http://schemas.microsoft.com/office/drawing/2014/main" id="{93A9EC4D-1ACE-DC78-B7A9-1754613FC4DD}"/>
              </a:ext>
            </a:extLst>
          </p:cNvPr>
          <p:cNvGraphicFramePr/>
          <p:nvPr>
            <p:extLst>
              <p:ext uri="{D42A27DB-BD31-4B8C-83A1-F6EECF244321}">
                <p14:modId xmlns:p14="http://schemas.microsoft.com/office/powerpoint/2010/main" val="3003667590"/>
              </p:ext>
            </p:extLst>
          </p:nvPr>
        </p:nvGraphicFramePr>
        <p:xfrm>
          <a:off x="628650" y="1124712"/>
          <a:ext cx="7886700" cy="4666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05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Use Disorders</a:t>
            </a:r>
          </a:p>
        </p:txBody>
      </p:sp>
      <p:sp>
        <p:nvSpPr>
          <p:cNvPr id="5" name="Date Placeholder 4"/>
          <p:cNvSpPr>
            <a:spLocks noGrp="1"/>
          </p:cNvSpPr>
          <p:nvPr>
            <p:ph type="dt" sz="half" idx="10"/>
          </p:nvPr>
        </p:nvSpPr>
        <p:spPr/>
        <p:txBody>
          <a:bodyPr/>
          <a:lstStyle/>
          <a:p>
            <a:fld id="{696035FF-D059-AB42-B442-4B6C4F799DC2}" type="datetime1">
              <a:rPr lang="en-US" smtClean="0"/>
              <a:t>3/11/2023</a:t>
            </a:fld>
            <a:endParaRPr lang="en-US"/>
          </a:p>
        </p:txBody>
      </p:sp>
      <p:graphicFrame>
        <p:nvGraphicFramePr>
          <p:cNvPr id="11" name="Diagram 10">
            <a:extLst>
              <a:ext uri="{FF2B5EF4-FFF2-40B4-BE49-F238E27FC236}">
                <a16:creationId xmlns:a16="http://schemas.microsoft.com/office/drawing/2014/main" id="{7F37F483-EDEB-1507-7CF9-37C4F3843553}"/>
              </a:ext>
            </a:extLst>
          </p:cNvPr>
          <p:cNvGraphicFramePr/>
          <p:nvPr>
            <p:extLst>
              <p:ext uri="{D42A27DB-BD31-4B8C-83A1-F6EECF244321}">
                <p14:modId xmlns:p14="http://schemas.microsoft.com/office/powerpoint/2010/main" val="597151187"/>
              </p:ext>
            </p:extLst>
          </p:nvPr>
        </p:nvGraphicFramePr>
        <p:xfrm>
          <a:off x="788670" y="1124712"/>
          <a:ext cx="7726680" cy="499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540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Chart&#10;&#10;Description automatically generated">
            <a:extLst>
              <a:ext uri="{FF2B5EF4-FFF2-40B4-BE49-F238E27FC236}">
                <a16:creationId xmlns:a16="http://schemas.microsoft.com/office/drawing/2014/main" id="{FB2858D2-A926-8B6D-C25C-DE83E369BBBB}"/>
              </a:ext>
            </a:extLst>
          </p:cNvPr>
          <p:cNvPicPr>
            <a:picLocks noChangeAspect="1"/>
          </p:cNvPicPr>
          <p:nvPr/>
        </p:nvPicPr>
        <p:blipFill>
          <a:blip r:embed="rId3"/>
          <a:stretch>
            <a:fillRect/>
          </a:stretch>
        </p:blipFill>
        <p:spPr>
          <a:xfrm>
            <a:off x="3632452" y="1095502"/>
            <a:ext cx="5282947" cy="4356266"/>
          </a:xfrm>
          <a:prstGeom prst="rect">
            <a:avLst/>
          </a:prstGeom>
        </p:spPr>
      </p:pic>
      <p:sp>
        <p:nvSpPr>
          <p:cNvPr id="5" name="Google Shape;154;p6">
            <a:extLst>
              <a:ext uri="{FF2B5EF4-FFF2-40B4-BE49-F238E27FC236}">
                <a16:creationId xmlns:a16="http://schemas.microsoft.com/office/drawing/2014/main" id="{565DDE24-F608-ED02-EEAF-05CF94041F5B}"/>
              </a:ext>
            </a:extLst>
          </p:cNvPr>
          <p:cNvSpPr txBox="1"/>
          <p:nvPr/>
        </p:nvSpPr>
        <p:spPr>
          <a:xfrm>
            <a:off x="6435091" y="6300509"/>
            <a:ext cx="2708909" cy="43084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err="1">
                <a:solidFill>
                  <a:schemeClr val="dk1"/>
                </a:solidFill>
                <a:latin typeface="Arial"/>
                <a:ea typeface="Arial"/>
                <a:cs typeface="Arial"/>
                <a:sym typeface="Arial"/>
              </a:rPr>
              <a:t>Hingson</a:t>
            </a:r>
            <a:r>
              <a:rPr lang="en-US" sz="1100" b="0" i="0" u="none" strike="noStrike" cap="none" dirty="0">
                <a:solidFill>
                  <a:schemeClr val="dk1"/>
                </a:solidFill>
                <a:latin typeface="Arial"/>
                <a:ea typeface="Arial"/>
                <a:cs typeface="Arial"/>
                <a:sym typeface="Arial"/>
              </a:rPr>
              <a:t> RW et al. </a:t>
            </a:r>
            <a:r>
              <a:rPr lang="en-US" sz="1100" b="0" i="1" u="none" strike="noStrike" cap="none" dirty="0">
                <a:solidFill>
                  <a:schemeClr val="dk1"/>
                </a:solidFill>
                <a:latin typeface="Arial"/>
                <a:ea typeface="Arial"/>
                <a:cs typeface="Arial"/>
                <a:sym typeface="Arial"/>
              </a:rPr>
              <a:t>Archives of Pediatrics &amp; </a:t>
            </a:r>
            <a:r>
              <a:rPr lang="en-US" sz="1100" b="0" i="1" u="none" strike="noStrike" cap="none" dirty="0" err="1">
                <a:solidFill>
                  <a:schemeClr val="dk1"/>
                </a:solidFill>
                <a:latin typeface="Arial"/>
                <a:ea typeface="Arial"/>
                <a:cs typeface="Arial"/>
                <a:sym typeface="Arial"/>
              </a:rPr>
              <a:t>Adol</a:t>
            </a:r>
            <a:r>
              <a:rPr lang="en-US" sz="1100" b="0" i="1" u="none" strike="noStrike" cap="none" dirty="0">
                <a:solidFill>
                  <a:schemeClr val="dk1"/>
                </a:solidFill>
                <a:latin typeface="Arial"/>
                <a:ea typeface="Arial"/>
                <a:cs typeface="Arial"/>
                <a:sym typeface="Arial"/>
              </a:rPr>
              <a:t> Medicine</a:t>
            </a:r>
            <a:r>
              <a:rPr lang="en-US" sz="1100" b="0" i="0" u="none" strike="noStrike" cap="none" dirty="0">
                <a:solidFill>
                  <a:schemeClr val="dk1"/>
                </a:solidFill>
                <a:latin typeface="Arial"/>
                <a:ea typeface="Arial"/>
                <a:cs typeface="Arial"/>
                <a:sym typeface="Arial"/>
              </a:rPr>
              <a:t>. 2006 </a:t>
            </a:r>
            <a:endParaRPr sz="1100" b="0" i="0" u="none" strike="noStrike" cap="none" dirty="0">
              <a:solidFill>
                <a:schemeClr val="dk1"/>
              </a:solidFill>
              <a:latin typeface="Arial"/>
              <a:ea typeface="Arial"/>
              <a:cs typeface="Arial"/>
              <a:sym typeface="Arial"/>
            </a:endParaRPr>
          </a:p>
        </p:txBody>
      </p:sp>
      <p:sp>
        <p:nvSpPr>
          <p:cNvPr id="7" name="Content Placeholder 3">
            <a:extLst>
              <a:ext uri="{FF2B5EF4-FFF2-40B4-BE49-F238E27FC236}">
                <a16:creationId xmlns:a16="http://schemas.microsoft.com/office/drawing/2014/main" id="{1AF9158B-1AFC-BC6C-0008-232E479AFBF0}"/>
              </a:ext>
            </a:extLst>
          </p:cNvPr>
          <p:cNvSpPr txBox="1">
            <a:spLocks/>
          </p:cNvSpPr>
          <p:nvPr/>
        </p:nvSpPr>
        <p:spPr>
          <a:xfrm>
            <a:off x="2274570" y="5585477"/>
            <a:ext cx="65722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000000"/>
                </a:solidFill>
                <a:latin typeface="Arial" panose="020B0604020202020204" pitchFamily="34" charset="0"/>
              </a:rPr>
              <a:t>For those who started drinking</a:t>
            </a:r>
          </a:p>
          <a:p>
            <a:pPr lvl="1"/>
            <a:r>
              <a:rPr lang="en-US" sz="1800" dirty="0">
                <a:solidFill>
                  <a:srgbClr val="000000"/>
                </a:solidFill>
                <a:latin typeface="Arial" panose="020B0604020202020204" pitchFamily="34" charset="0"/>
              </a:rPr>
              <a:t>Before </a:t>
            </a:r>
            <a:r>
              <a:rPr lang="en-US" sz="1800" dirty="0">
                <a:latin typeface="Arial" panose="020B0604020202020204" pitchFamily="34" charset="0"/>
              </a:rPr>
              <a:t>age 14, </a:t>
            </a:r>
            <a:r>
              <a:rPr lang="en-US" sz="1800" b="1" dirty="0">
                <a:solidFill>
                  <a:schemeClr val="tx2"/>
                </a:solidFill>
                <a:latin typeface="Arial" panose="020B0604020202020204" pitchFamily="34" charset="0"/>
              </a:rPr>
              <a:t>47% </a:t>
            </a:r>
            <a:r>
              <a:rPr lang="en-US" sz="1800" dirty="0">
                <a:solidFill>
                  <a:srgbClr val="000000"/>
                </a:solidFill>
                <a:latin typeface="Arial" panose="020B0604020202020204" pitchFamily="34" charset="0"/>
              </a:rPr>
              <a:t>experienced alco</a:t>
            </a:r>
            <a:r>
              <a:rPr lang="en-US" sz="1800" dirty="0">
                <a:latin typeface="Arial" panose="020B0604020202020204" pitchFamily="34" charset="0"/>
              </a:rPr>
              <a:t>hol dependence in their lifetime</a:t>
            </a:r>
          </a:p>
          <a:p>
            <a:pPr lvl="1"/>
            <a:r>
              <a:rPr lang="en-US" sz="1800" dirty="0">
                <a:latin typeface="Arial" panose="020B0604020202020204" pitchFamily="34" charset="0"/>
              </a:rPr>
              <a:t>Older than 21</a:t>
            </a:r>
            <a:r>
              <a:rPr lang="en-US" sz="1800" b="1" dirty="0">
                <a:solidFill>
                  <a:schemeClr val="tx2"/>
                </a:solidFill>
                <a:latin typeface="Arial" panose="020B0604020202020204" pitchFamily="34" charset="0"/>
              </a:rPr>
              <a:t>, 9%.</a:t>
            </a:r>
            <a:endParaRPr lang="en-US" sz="1800" dirty="0"/>
          </a:p>
        </p:txBody>
      </p:sp>
      <p:sp>
        <p:nvSpPr>
          <p:cNvPr id="6" name="Title 5"/>
          <p:cNvSpPr>
            <a:spLocks noGrp="1"/>
          </p:cNvSpPr>
          <p:nvPr>
            <p:ph type="ctrTitle"/>
          </p:nvPr>
        </p:nvSpPr>
        <p:spPr>
          <a:xfrm>
            <a:off x="3495292" y="342067"/>
            <a:ext cx="5282947" cy="3121146"/>
          </a:xfrm>
        </p:spPr>
        <p:txBody>
          <a:bodyPr>
            <a:normAutofit/>
          </a:bodyPr>
          <a:lstStyle/>
          <a:p>
            <a:pPr marR="0" lvl="0" algn="ctr" rtl="0">
              <a:spcBef>
                <a:spcPts val="0"/>
              </a:spcBef>
              <a:spcAft>
                <a:spcPts val="0"/>
              </a:spcAft>
              <a:buClr>
                <a:schemeClr val="dk1"/>
              </a:buClr>
              <a:buSzPts val="2000"/>
            </a:pPr>
            <a:r>
              <a:rPr lang="en-US" sz="2800" dirty="0"/>
              <a:t>High Risk Screen &lt;14 year old</a:t>
            </a:r>
            <a:br>
              <a:rPr lang="en-US" sz="2800" dirty="0"/>
            </a:br>
            <a:r>
              <a:rPr lang="en-US" sz="2800" dirty="0"/>
              <a:t>Alcohol Use</a:t>
            </a:r>
            <a:br>
              <a:rPr lang="en-US" sz="2800" dirty="0"/>
            </a:br>
            <a:br>
              <a:rPr lang="en-US" sz="2800" dirty="0"/>
            </a:br>
            <a:br>
              <a:rPr lang="en-US" sz="2800" dirty="0"/>
            </a:br>
            <a:endParaRPr lang="en-US" sz="2800" dirty="0"/>
          </a:p>
        </p:txBody>
      </p:sp>
    </p:spTree>
    <p:extLst>
      <p:ext uri="{BB962C8B-B14F-4D97-AF65-F5344CB8AC3E}">
        <p14:creationId xmlns:p14="http://schemas.microsoft.com/office/powerpoint/2010/main" val="1256488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95292" y="342067"/>
            <a:ext cx="5282947" cy="3121146"/>
          </a:xfrm>
        </p:spPr>
        <p:txBody>
          <a:bodyPr>
            <a:normAutofit/>
          </a:bodyPr>
          <a:lstStyle/>
          <a:p>
            <a:pPr marR="0" lvl="0" algn="l" rtl="0">
              <a:spcBef>
                <a:spcPts val="0"/>
              </a:spcBef>
              <a:spcAft>
                <a:spcPts val="0"/>
              </a:spcAft>
              <a:buClr>
                <a:schemeClr val="dk1"/>
              </a:buClr>
              <a:buSzPts val="2000"/>
            </a:pPr>
            <a:r>
              <a:rPr lang="en-US" sz="2800" dirty="0"/>
              <a:t>High Risk Screen &lt;14 year old</a:t>
            </a:r>
            <a:br>
              <a:rPr lang="en-US" sz="2800" dirty="0"/>
            </a:br>
            <a:br>
              <a:rPr lang="en-US" sz="2800" dirty="0"/>
            </a:br>
            <a:br>
              <a:rPr lang="en-US" sz="2800" dirty="0"/>
            </a:br>
            <a:endParaRPr lang="en-US" sz="2800" dirty="0"/>
          </a:p>
        </p:txBody>
      </p:sp>
      <p:sp>
        <p:nvSpPr>
          <p:cNvPr id="5" name="Google Shape;154;p6">
            <a:extLst>
              <a:ext uri="{FF2B5EF4-FFF2-40B4-BE49-F238E27FC236}">
                <a16:creationId xmlns:a16="http://schemas.microsoft.com/office/drawing/2014/main" id="{565DDE24-F608-ED02-EEAF-05CF94041F5B}"/>
              </a:ext>
            </a:extLst>
          </p:cNvPr>
          <p:cNvSpPr txBox="1"/>
          <p:nvPr/>
        </p:nvSpPr>
        <p:spPr>
          <a:xfrm>
            <a:off x="4385802" y="6389001"/>
            <a:ext cx="4533367" cy="2615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a:solidFill>
                  <a:schemeClr val="dk1"/>
                </a:solidFill>
                <a:latin typeface="Arial"/>
                <a:ea typeface="Arial"/>
                <a:cs typeface="Arial"/>
                <a:sym typeface="Arial"/>
              </a:rPr>
              <a:t>Volkow N et al. </a:t>
            </a:r>
            <a:r>
              <a:rPr lang="en-US" sz="1100" b="0" i="1" u="none" strike="noStrike" cap="none" dirty="0">
                <a:solidFill>
                  <a:schemeClr val="dk1"/>
                </a:solidFill>
                <a:latin typeface="Arial"/>
                <a:ea typeface="Arial"/>
                <a:cs typeface="Arial"/>
                <a:sym typeface="Arial"/>
              </a:rPr>
              <a:t>JAMA Pediatrics</a:t>
            </a:r>
            <a:r>
              <a:rPr lang="en-US" sz="1100" b="0" i="0" u="none" strike="noStrike" cap="none" dirty="0">
                <a:solidFill>
                  <a:schemeClr val="dk1"/>
                </a:solidFill>
                <a:latin typeface="Arial"/>
                <a:ea typeface="Arial"/>
                <a:cs typeface="Arial"/>
                <a:sym typeface="Arial"/>
              </a:rPr>
              <a:t>. 2021 </a:t>
            </a:r>
            <a:endParaRPr sz="1100" b="0" i="0" u="none" strike="noStrike" cap="none" dirty="0">
              <a:solidFill>
                <a:schemeClr val="dk1"/>
              </a:solidFill>
              <a:latin typeface="Arial"/>
              <a:ea typeface="Arial"/>
              <a:cs typeface="Arial"/>
              <a:sym typeface="Arial"/>
            </a:endParaRPr>
          </a:p>
        </p:txBody>
      </p:sp>
      <p:sp>
        <p:nvSpPr>
          <p:cNvPr id="7" name="Content Placeholder 3">
            <a:extLst>
              <a:ext uri="{FF2B5EF4-FFF2-40B4-BE49-F238E27FC236}">
                <a16:creationId xmlns:a16="http://schemas.microsoft.com/office/drawing/2014/main" id="{1AF9158B-1AFC-BC6C-0008-232E479AFBF0}"/>
              </a:ext>
            </a:extLst>
          </p:cNvPr>
          <p:cNvSpPr txBox="1">
            <a:spLocks/>
          </p:cNvSpPr>
          <p:nvPr/>
        </p:nvSpPr>
        <p:spPr>
          <a:xfrm>
            <a:off x="3495292" y="964884"/>
            <a:ext cx="52829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0000"/>
                </a:solidFill>
                <a:latin typeface="Arial" panose="020B0604020202020204" pitchFamily="34" charset="0"/>
              </a:rPr>
              <a:t>Appears similar for other substances, too</a:t>
            </a:r>
          </a:p>
        </p:txBody>
      </p:sp>
      <p:pic>
        <p:nvPicPr>
          <p:cNvPr id="9" name="Picture 8" descr="Chart, bar chart&#10;&#10;Description automatically generated">
            <a:extLst>
              <a:ext uri="{FF2B5EF4-FFF2-40B4-BE49-F238E27FC236}">
                <a16:creationId xmlns:a16="http://schemas.microsoft.com/office/drawing/2014/main" id="{218D5EAA-8E4B-1562-C8EB-6C68E317B509}"/>
              </a:ext>
            </a:extLst>
          </p:cNvPr>
          <p:cNvPicPr>
            <a:picLocks noChangeAspect="1"/>
          </p:cNvPicPr>
          <p:nvPr/>
        </p:nvPicPr>
        <p:blipFill rotWithShape="1">
          <a:blip r:embed="rId3"/>
          <a:srcRect b="42815"/>
          <a:stretch/>
        </p:blipFill>
        <p:spPr>
          <a:xfrm>
            <a:off x="3965849" y="1394459"/>
            <a:ext cx="4812390" cy="4813509"/>
          </a:xfrm>
          <a:prstGeom prst="rect">
            <a:avLst/>
          </a:prstGeom>
          <a:ln>
            <a:solidFill>
              <a:schemeClr val="tx1"/>
            </a:solidFill>
          </a:ln>
        </p:spPr>
      </p:pic>
    </p:spTree>
    <p:extLst>
      <p:ext uri="{BB962C8B-B14F-4D97-AF65-F5344CB8AC3E}">
        <p14:creationId xmlns:p14="http://schemas.microsoft.com/office/powerpoint/2010/main" val="1370780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95292" y="342067"/>
            <a:ext cx="5282947" cy="3121146"/>
          </a:xfrm>
        </p:spPr>
        <p:txBody>
          <a:bodyPr>
            <a:normAutofit/>
          </a:bodyPr>
          <a:lstStyle/>
          <a:p>
            <a:pPr marR="0" lvl="0" algn="l" rtl="0">
              <a:spcBef>
                <a:spcPts val="0"/>
              </a:spcBef>
              <a:spcAft>
                <a:spcPts val="0"/>
              </a:spcAft>
              <a:buClr>
                <a:schemeClr val="dk1"/>
              </a:buClr>
              <a:buSzPts val="2000"/>
            </a:pPr>
            <a:r>
              <a:rPr lang="en-US" sz="2800" dirty="0"/>
              <a:t>High Risk Screen &lt;14 year old</a:t>
            </a:r>
            <a:br>
              <a:rPr lang="en-US" sz="2800" dirty="0"/>
            </a:br>
            <a:br>
              <a:rPr lang="en-US" sz="2800" dirty="0"/>
            </a:br>
            <a:br>
              <a:rPr lang="en-US" sz="2800" dirty="0"/>
            </a:br>
            <a:endParaRPr lang="en-US" sz="2800" dirty="0"/>
          </a:p>
        </p:txBody>
      </p:sp>
      <p:sp>
        <p:nvSpPr>
          <p:cNvPr id="5" name="Google Shape;154;p6">
            <a:extLst>
              <a:ext uri="{FF2B5EF4-FFF2-40B4-BE49-F238E27FC236}">
                <a16:creationId xmlns:a16="http://schemas.microsoft.com/office/drawing/2014/main" id="{565DDE24-F608-ED02-EEAF-05CF94041F5B}"/>
              </a:ext>
            </a:extLst>
          </p:cNvPr>
          <p:cNvSpPr txBox="1"/>
          <p:nvPr/>
        </p:nvSpPr>
        <p:spPr>
          <a:xfrm>
            <a:off x="4385802" y="6389001"/>
            <a:ext cx="4533367" cy="2615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a:solidFill>
                  <a:schemeClr val="dk1"/>
                </a:solidFill>
                <a:latin typeface="Arial"/>
                <a:ea typeface="Arial"/>
                <a:cs typeface="Arial"/>
                <a:sym typeface="Arial"/>
              </a:rPr>
              <a:t>Volkow N et al. </a:t>
            </a:r>
            <a:r>
              <a:rPr lang="en-US" sz="1100" b="0" i="1" u="none" strike="noStrike" cap="none" dirty="0">
                <a:solidFill>
                  <a:schemeClr val="dk1"/>
                </a:solidFill>
                <a:latin typeface="Arial"/>
                <a:ea typeface="Arial"/>
                <a:cs typeface="Arial"/>
                <a:sym typeface="Arial"/>
              </a:rPr>
              <a:t>JAMA Pediatrics</a:t>
            </a:r>
            <a:r>
              <a:rPr lang="en-US" sz="1100" b="0" i="0" u="none" strike="noStrike" cap="none" dirty="0">
                <a:solidFill>
                  <a:schemeClr val="dk1"/>
                </a:solidFill>
                <a:latin typeface="Arial"/>
                <a:ea typeface="Arial"/>
                <a:cs typeface="Arial"/>
                <a:sym typeface="Arial"/>
              </a:rPr>
              <a:t>. 2021 </a:t>
            </a:r>
            <a:endParaRPr sz="1100" b="0" i="0" u="none" strike="noStrike" cap="none" dirty="0">
              <a:solidFill>
                <a:schemeClr val="dk1"/>
              </a:solidFill>
              <a:latin typeface="Arial"/>
              <a:ea typeface="Arial"/>
              <a:cs typeface="Arial"/>
              <a:sym typeface="Arial"/>
            </a:endParaRPr>
          </a:p>
        </p:txBody>
      </p:sp>
      <p:sp>
        <p:nvSpPr>
          <p:cNvPr id="7" name="Content Placeholder 3">
            <a:extLst>
              <a:ext uri="{FF2B5EF4-FFF2-40B4-BE49-F238E27FC236}">
                <a16:creationId xmlns:a16="http://schemas.microsoft.com/office/drawing/2014/main" id="{1AF9158B-1AFC-BC6C-0008-232E479AFBF0}"/>
              </a:ext>
            </a:extLst>
          </p:cNvPr>
          <p:cNvSpPr txBox="1">
            <a:spLocks/>
          </p:cNvSpPr>
          <p:nvPr/>
        </p:nvSpPr>
        <p:spPr>
          <a:xfrm>
            <a:off x="3495292" y="964884"/>
            <a:ext cx="52829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0000"/>
                </a:solidFill>
                <a:latin typeface="Arial" panose="020B0604020202020204" pitchFamily="34" charset="0"/>
              </a:rPr>
              <a:t>Appears similar for other substances, too</a:t>
            </a:r>
          </a:p>
        </p:txBody>
      </p:sp>
      <p:pic>
        <p:nvPicPr>
          <p:cNvPr id="9" name="Picture 8" descr="Chart, bar chart&#10;&#10;Description automatically generated">
            <a:extLst>
              <a:ext uri="{FF2B5EF4-FFF2-40B4-BE49-F238E27FC236}">
                <a16:creationId xmlns:a16="http://schemas.microsoft.com/office/drawing/2014/main" id="{218D5EAA-8E4B-1562-C8EB-6C68E317B509}"/>
              </a:ext>
            </a:extLst>
          </p:cNvPr>
          <p:cNvPicPr>
            <a:picLocks noChangeAspect="1"/>
          </p:cNvPicPr>
          <p:nvPr/>
        </p:nvPicPr>
        <p:blipFill rotWithShape="1">
          <a:blip r:embed="rId3"/>
          <a:srcRect t="56895" b="-499"/>
          <a:stretch/>
        </p:blipFill>
        <p:spPr>
          <a:xfrm>
            <a:off x="3837909" y="1916834"/>
            <a:ext cx="5081260" cy="3875363"/>
          </a:xfrm>
          <a:prstGeom prst="rect">
            <a:avLst/>
          </a:prstGeom>
          <a:ln>
            <a:solidFill>
              <a:schemeClr val="tx1"/>
            </a:solidFill>
          </a:ln>
        </p:spPr>
      </p:pic>
    </p:spTree>
    <p:extLst>
      <p:ext uri="{BB962C8B-B14F-4D97-AF65-F5344CB8AC3E}">
        <p14:creationId xmlns:p14="http://schemas.microsoft.com/office/powerpoint/2010/main" val="976847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50157" y="307854"/>
            <a:ext cx="5020056" cy="3121146"/>
          </a:xfrm>
        </p:spPr>
        <p:txBody>
          <a:bodyPr>
            <a:normAutofit/>
          </a:bodyPr>
          <a:lstStyle/>
          <a:p>
            <a:pPr marR="0" lvl="0" algn="l" rtl="0">
              <a:spcBef>
                <a:spcPts val="0"/>
              </a:spcBef>
              <a:spcAft>
                <a:spcPts val="0"/>
              </a:spcAft>
              <a:buClr>
                <a:schemeClr val="dk1"/>
              </a:buClr>
              <a:buSzPts val="2000"/>
            </a:pPr>
            <a:r>
              <a:rPr lang="en-US" dirty="0"/>
              <a:t>Family History of SUD</a:t>
            </a:r>
            <a:br>
              <a:rPr lang="en-US" dirty="0"/>
            </a:br>
            <a:endParaRPr lang="en-US" dirty="0"/>
          </a:p>
        </p:txBody>
      </p:sp>
      <p:sp>
        <p:nvSpPr>
          <p:cNvPr id="4" name="Date Placeholder 3"/>
          <p:cNvSpPr>
            <a:spLocks noGrp="1"/>
          </p:cNvSpPr>
          <p:nvPr>
            <p:ph type="dt" sz="half" idx="10"/>
          </p:nvPr>
        </p:nvSpPr>
        <p:spPr/>
        <p:txBody>
          <a:bodyPr/>
          <a:lstStyle/>
          <a:p>
            <a:fld id="{DC685467-DCBC-664A-BD93-768ECBBA93EA}" type="datetime1">
              <a:rPr lang="en-US" smtClean="0"/>
              <a:t>3/11/2023</a:t>
            </a:fld>
            <a:endParaRPr lang="en-US" dirty="0"/>
          </a:p>
        </p:txBody>
      </p:sp>
      <p:pic>
        <p:nvPicPr>
          <p:cNvPr id="2" name="Google Shape;195;p12">
            <a:extLst>
              <a:ext uri="{FF2B5EF4-FFF2-40B4-BE49-F238E27FC236}">
                <a16:creationId xmlns:a16="http://schemas.microsoft.com/office/drawing/2014/main" id="{52C4FCE9-EA9A-2909-6B48-31D8F1B75491}"/>
              </a:ext>
            </a:extLst>
          </p:cNvPr>
          <p:cNvPicPr preferRelativeResize="0"/>
          <p:nvPr/>
        </p:nvPicPr>
        <p:blipFill rotWithShape="1">
          <a:blip r:embed="rId3">
            <a:alphaModFix/>
          </a:blip>
          <a:srcRect/>
          <a:stretch/>
        </p:blipFill>
        <p:spPr>
          <a:xfrm>
            <a:off x="1094993" y="1028701"/>
            <a:ext cx="7475220" cy="5253268"/>
          </a:xfrm>
          <a:prstGeom prst="rect">
            <a:avLst/>
          </a:prstGeom>
          <a:noFill/>
          <a:ln>
            <a:solidFill>
              <a:schemeClr val="tx1"/>
            </a:solidFill>
          </a:ln>
        </p:spPr>
      </p:pic>
      <p:sp>
        <p:nvSpPr>
          <p:cNvPr id="5" name="Google Shape;196;p12">
            <a:extLst>
              <a:ext uri="{FF2B5EF4-FFF2-40B4-BE49-F238E27FC236}">
                <a16:creationId xmlns:a16="http://schemas.microsoft.com/office/drawing/2014/main" id="{93CB8E01-5A75-71B8-85AF-53095D43BC6E}"/>
              </a:ext>
            </a:extLst>
          </p:cNvPr>
          <p:cNvSpPr txBox="1"/>
          <p:nvPr/>
        </p:nvSpPr>
        <p:spPr>
          <a:xfrm>
            <a:off x="5328004" y="6444719"/>
            <a:ext cx="1464361" cy="2538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dirty="0">
                <a:solidFill>
                  <a:schemeClr val="dk1"/>
                </a:solidFill>
                <a:latin typeface="Arial"/>
                <a:ea typeface="Arial"/>
                <a:cs typeface="Arial"/>
                <a:sym typeface="Arial"/>
              </a:rPr>
              <a:t>NESARC, 2001-02</a:t>
            </a:r>
            <a:endParaRPr sz="105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736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35113" y="199328"/>
            <a:ext cx="6434667" cy="3121146"/>
          </a:xfrm>
        </p:spPr>
        <p:txBody>
          <a:bodyPr>
            <a:normAutofit/>
          </a:bodyPr>
          <a:lstStyle/>
          <a:p>
            <a:pPr marR="0" lvl="0" algn="l" rtl="0">
              <a:spcBef>
                <a:spcPts val="0"/>
              </a:spcBef>
              <a:spcAft>
                <a:spcPts val="0"/>
              </a:spcAft>
              <a:buClr>
                <a:schemeClr val="dk1"/>
              </a:buClr>
              <a:buSzPts val="2000"/>
            </a:pPr>
            <a:r>
              <a:rPr lang="en-US" dirty="0"/>
              <a:t>Adverse Childhood Experiences</a:t>
            </a:r>
            <a:br>
              <a:rPr lang="en-US" dirty="0"/>
            </a:br>
            <a:br>
              <a:rPr lang="en-US" sz="3200" dirty="0"/>
            </a:br>
            <a:endParaRPr lang="en-US" dirty="0"/>
          </a:p>
        </p:txBody>
      </p:sp>
      <p:sp>
        <p:nvSpPr>
          <p:cNvPr id="4" name="Date Placeholder 3"/>
          <p:cNvSpPr>
            <a:spLocks noGrp="1"/>
          </p:cNvSpPr>
          <p:nvPr>
            <p:ph type="dt" sz="half" idx="10"/>
          </p:nvPr>
        </p:nvSpPr>
        <p:spPr/>
        <p:txBody>
          <a:bodyPr/>
          <a:lstStyle/>
          <a:p>
            <a:fld id="{D51CE668-97CF-FD46-BF26-90F2E5BE178C}" type="datetime1">
              <a:rPr lang="en-US" smtClean="0"/>
              <a:t>3/11/2023</a:t>
            </a:fld>
            <a:endParaRPr lang="en-US" dirty="0"/>
          </a:p>
        </p:txBody>
      </p:sp>
      <p:pic>
        <p:nvPicPr>
          <p:cNvPr id="3" name="Picture 2" descr="Table&#10;&#10;Description automatically generated">
            <a:extLst>
              <a:ext uri="{FF2B5EF4-FFF2-40B4-BE49-F238E27FC236}">
                <a16:creationId xmlns:a16="http://schemas.microsoft.com/office/drawing/2014/main" id="{FA2D11D4-9670-EAE4-4054-94EC6C17F56F}"/>
              </a:ext>
            </a:extLst>
          </p:cNvPr>
          <p:cNvPicPr>
            <a:picLocks noChangeAspect="1"/>
          </p:cNvPicPr>
          <p:nvPr/>
        </p:nvPicPr>
        <p:blipFill>
          <a:blip r:embed="rId3"/>
          <a:stretch>
            <a:fillRect/>
          </a:stretch>
        </p:blipFill>
        <p:spPr>
          <a:xfrm>
            <a:off x="1498369" y="1354351"/>
            <a:ext cx="7093649" cy="4747998"/>
          </a:xfrm>
          <a:prstGeom prst="rect">
            <a:avLst/>
          </a:prstGeom>
          <a:ln>
            <a:solidFill>
              <a:schemeClr val="tx1"/>
            </a:solidFill>
          </a:ln>
        </p:spPr>
      </p:pic>
      <p:sp>
        <p:nvSpPr>
          <p:cNvPr id="9" name="Google Shape;154;p6">
            <a:extLst>
              <a:ext uri="{FF2B5EF4-FFF2-40B4-BE49-F238E27FC236}">
                <a16:creationId xmlns:a16="http://schemas.microsoft.com/office/drawing/2014/main" id="{283A6E9A-6715-A321-6259-A780C8F880D9}"/>
              </a:ext>
            </a:extLst>
          </p:cNvPr>
          <p:cNvSpPr txBox="1"/>
          <p:nvPr/>
        </p:nvSpPr>
        <p:spPr>
          <a:xfrm>
            <a:off x="4106779" y="6232268"/>
            <a:ext cx="4533367" cy="2615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a:solidFill>
                  <a:schemeClr val="dk1"/>
                </a:solidFill>
                <a:latin typeface="Arial"/>
                <a:ea typeface="Arial"/>
                <a:cs typeface="Arial"/>
                <a:sym typeface="Arial"/>
              </a:rPr>
              <a:t>Dube et al. </a:t>
            </a:r>
            <a:r>
              <a:rPr lang="en-US" sz="1100" b="0" i="1" u="none" strike="noStrike" cap="none" dirty="0">
                <a:solidFill>
                  <a:schemeClr val="dk1"/>
                </a:solidFill>
                <a:latin typeface="Arial"/>
                <a:ea typeface="Arial"/>
                <a:cs typeface="Arial"/>
                <a:sym typeface="Arial"/>
              </a:rPr>
              <a:t>Pediatrics</a:t>
            </a:r>
            <a:r>
              <a:rPr lang="en-US" sz="1100" b="0" i="0" u="none" strike="noStrike" cap="none" dirty="0">
                <a:solidFill>
                  <a:schemeClr val="dk1"/>
                </a:solidFill>
                <a:latin typeface="Arial"/>
                <a:ea typeface="Arial"/>
                <a:cs typeface="Arial"/>
                <a:sym typeface="Arial"/>
              </a:rPr>
              <a:t>. 2003 </a:t>
            </a:r>
            <a:endParaRPr sz="1100" b="0" i="0" u="none" strike="noStrike" cap="none" dirty="0">
              <a:solidFill>
                <a:schemeClr val="dk1"/>
              </a:solidFill>
              <a:latin typeface="Arial"/>
              <a:ea typeface="Arial"/>
              <a:cs typeface="Arial"/>
              <a:sym typeface="Arial"/>
            </a:endParaRPr>
          </a:p>
        </p:txBody>
      </p:sp>
      <p:cxnSp>
        <p:nvCxnSpPr>
          <p:cNvPr id="11" name="Straight Arrow Connector 10">
            <a:extLst>
              <a:ext uri="{FF2B5EF4-FFF2-40B4-BE49-F238E27FC236}">
                <a16:creationId xmlns:a16="http://schemas.microsoft.com/office/drawing/2014/main" id="{C3B8410A-3B88-EB98-D2A4-DB56D8347647}"/>
              </a:ext>
            </a:extLst>
          </p:cNvPr>
          <p:cNvCxnSpPr/>
          <p:nvPr/>
        </p:nvCxnSpPr>
        <p:spPr>
          <a:xfrm>
            <a:off x="4791456" y="2450592"/>
            <a:ext cx="0" cy="2395728"/>
          </a:xfrm>
          <a:prstGeom prst="straightConnector1">
            <a:avLst/>
          </a:prstGeom>
          <a:ln w="31750">
            <a:tailEnd type="arrow" w="med" len="med"/>
          </a:ln>
        </p:spPr>
        <p:style>
          <a:lnRef idx="1">
            <a:schemeClr val="accent4"/>
          </a:lnRef>
          <a:fillRef idx="0">
            <a:schemeClr val="accent4"/>
          </a:fillRef>
          <a:effectRef idx="0">
            <a:schemeClr val="accent4"/>
          </a:effectRef>
          <a:fontRef idx="minor">
            <a:schemeClr val="tx1"/>
          </a:fontRef>
        </p:style>
      </p:cxnSp>
      <p:cxnSp>
        <p:nvCxnSpPr>
          <p:cNvPr id="12" name="Straight Arrow Connector 11">
            <a:extLst>
              <a:ext uri="{FF2B5EF4-FFF2-40B4-BE49-F238E27FC236}">
                <a16:creationId xmlns:a16="http://schemas.microsoft.com/office/drawing/2014/main" id="{587B8E95-0669-742B-B6B5-90FA5C282FF8}"/>
              </a:ext>
            </a:extLst>
          </p:cNvPr>
          <p:cNvCxnSpPr/>
          <p:nvPr/>
        </p:nvCxnSpPr>
        <p:spPr>
          <a:xfrm>
            <a:off x="6516624" y="2450592"/>
            <a:ext cx="0" cy="2395728"/>
          </a:xfrm>
          <a:prstGeom prst="straightConnector1">
            <a:avLst/>
          </a:prstGeom>
          <a:ln w="31750">
            <a:tailEnd type="arrow" w="med" len="med"/>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DBC65026-27AC-2E98-C903-C91ECB2EC64E}"/>
              </a:ext>
            </a:extLst>
          </p:cNvPr>
          <p:cNvCxnSpPr/>
          <p:nvPr/>
        </p:nvCxnSpPr>
        <p:spPr>
          <a:xfrm>
            <a:off x="8162544" y="2450592"/>
            <a:ext cx="0" cy="2395728"/>
          </a:xfrm>
          <a:prstGeom prst="straightConnector1">
            <a:avLst/>
          </a:prstGeom>
          <a:ln w="31750">
            <a:tailEnd type="arrow"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701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89698" y="498818"/>
            <a:ext cx="5356741" cy="3121146"/>
          </a:xfrm>
        </p:spPr>
        <p:txBody>
          <a:bodyPr>
            <a:normAutofit/>
          </a:bodyPr>
          <a:lstStyle/>
          <a:p>
            <a:pPr marR="0" lvl="0" algn="l" rtl="0">
              <a:spcBef>
                <a:spcPts val="0"/>
              </a:spcBef>
              <a:spcAft>
                <a:spcPts val="0"/>
              </a:spcAft>
              <a:buClr>
                <a:schemeClr val="dk1"/>
              </a:buClr>
              <a:buSzPts val="2000"/>
            </a:pPr>
            <a:r>
              <a:rPr lang="en-US" dirty="0"/>
              <a:t>Co-occurring mental illness</a:t>
            </a:r>
            <a:br>
              <a:rPr lang="en-US" dirty="0"/>
            </a:br>
            <a:endParaRPr lang="en-US" dirty="0"/>
          </a:p>
        </p:txBody>
      </p:sp>
      <p:sp>
        <p:nvSpPr>
          <p:cNvPr id="2" name="Google Shape;154;p6">
            <a:extLst>
              <a:ext uri="{FF2B5EF4-FFF2-40B4-BE49-F238E27FC236}">
                <a16:creationId xmlns:a16="http://schemas.microsoft.com/office/drawing/2014/main" id="{75CC1074-FCAF-A99E-BEBA-D272DF18623E}"/>
              </a:ext>
            </a:extLst>
          </p:cNvPr>
          <p:cNvSpPr txBox="1"/>
          <p:nvPr/>
        </p:nvSpPr>
        <p:spPr>
          <a:xfrm>
            <a:off x="4106779" y="6433436"/>
            <a:ext cx="4533367" cy="2615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err="1">
                <a:solidFill>
                  <a:schemeClr val="dk1"/>
                </a:solidFill>
                <a:latin typeface="Arial"/>
                <a:ea typeface="Arial"/>
                <a:cs typeface="Arial"/>
                <a:sym typeface="Arial"/>
              </a:rPr>
              <a:t>Junhan</a:t>
            </a:r>
            <a:r>
              <a:rPr lang="en-US" sz="1100" b="0" i="0" u="none" strike="noStrike" cap="none" dirty="0">
                <a:solidFill>
                  <a:schemeClr val="dk1"/>
                </a:solidFill>
                <a:latin typeface="Arial"/>
                <a:ea typeface="Arial"/>
                <a:cs typeface="Arial"/>
                <a:sym typeface="Arial"/>
              </a:rPr>
              <a:t> Cho et al. </a:t>
            </a:r>
            <a:r>
              <a:rPr lang="en-US" sz="1100" b="0" i="1" u="none" strike="noStrike" cap="none" dirty="0">
                <a:solidFill>
                  <a:schemeClr val="dk1"/>
                </a:solidFill>
                <a:latin typeface="Arial"/>
                <a:ea typeface="Arial"/>
                <a:cs typeface="Arial"/>
                <a:sym typeface="Arial"/>
              </a:rPr>
              <a:t>Pediatrics</a:t>
            </a:r>
            <a:r>
              <a:rPr lang="en-US" sz="1100" b="0" i="0" u="none" strike="noStrike" cap="none" dirty="0">
                <a:solidFill>
                  <a:schemeClr val="dk1"/>
                </a:solidFill>
                <a:latin typeface="Arial"/>
                <a:ea typeface="Arial"/>
                <a:cs typeface="Arial"/>
                <a:sym typeface="Arial"/>
              </a:rPr>
              <a:t>. 2021 </a:t>
            </a:r>
            <a:endParaRPr sz="1100" b="0" i="0" u="none" strike="noStrike" cap="none" dirty="0">
              <a:solidFill>
                <a:schemeClr val="dk1"/>
              </a:solidFill>
              <a:latin typeface="Arial"/>
              <a:ea typeface="Arial"/>
              <a:cs typeface="Arial"/>
              <a:sym typeface="Arial"/>
            </a:endParaRPr>
          </a:p>
        </p:txBody>
      </p:sp>
      <p:pic>
        <p:nvPicPr>
          <p:cNvPr id="7" name="Picture 6" descr="Chart, bar chart&#10;&#10;Description automatically generated">
            <a:extLst>
              <a:ext uri="{FF2B5EF4-FFF2-40B4-BE49-F238E27FC236}">
                <a16:creationId xmlns:a16="http://schemas.microsoft.com/office/drawing/2014/main" id="{6A22454A-9F3C-5F73-1C69-8541894D4D9B}"/>
              </a:ext>
            </a:extLst>
          </p:cNvPr>
          <p:cNvPicPr>
            <a:picLocks noChangeAspect="1"/>
          </p:cNvPicPr>
          <p:nvPr/>
        </p:nvPicPr>
        <p:blipFill>
          <a:blip r:embed="rId3"/>
          <a:stretch>
            <a:fillRect/>
          </a:stretch>
        </p:blipFill>
        <p:spPr>
          <a:xfrm>
            <a:off x="799977" y="1241592"/>
            <a:ext cx="7840169" cy="3972479"/>
          </a:xfrm>
          <a:prstGeom prst="rect">
            <a:avLst/>
          </a:prstGeom>
          <a:ln>
            <a:solidFill>
              <a:schemeClr val="tx1"/>
            </a:solidFill>
          </a:ln>
        </p:spPr>
      </p:pic>
      <p:sp>
        <p:nvSpPr>
          <p:cNvPr id="8" name="Content Placeholder 3">
            <a:extLst>
              <a:ext uri="{FF2B5EF4-FFF2-40B4-BE49-F238E27FC236}">
                <a16:creationId xmlns:a16="http://schemas.microsoft.com/office/drawing/2014/main" id="{686F66CF-AC5B-F2D6-620E-D67D9C113B91}"/>
              </a:ext>
            </a:extLst>
          </p:cNvPr>
          <p:cNvSpPr txBox="1">
            <a:spLocks/>
          </p:cNvSpPr>
          <p:nvPr/>
        </p:nvSpPr>
        <p:spPr>
          <a:xfrm>
            <a:off x="2405559" y="5366706"/>
            <a:ext cx="62345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0000"/>
                </a:solidFill>
                <a:latin typeface="Arial" panose="020B0604020202020204" pitchFamily="34" charset="0"/>
              </a:rPr>
              <a:t>Mean prevalence of past 6-month nonmedical prescription opioid use across follow ups, by baseline cumulative mental health problem indices</a:t>
            </a:r>
          </a:p>
        </p:txBody>
      </p:sp>
      <p:sp>
        <p:nvSpPr>
          <p:cNvPr id="10" name="Content Placeholder 3">
            <a:extLst>
              <a:ext uri="{FF2B5EF4-FFF2-40B4-BE49-F238E27FC236}">
                <a16:creationId xmlns:a16="http://schemas.microsoft.com/office/drawing/2014/main" id="{0BF485B7-DA2D-1D78-9FEE-085D789A5D94}"/>
              </a:ext>
            </a:extLst>
          </p:cNvPr>
          <p:cNvSpPr txBox="1">
            <a:spLocks/>
          </p:cNvSpPr>
          <p:nvPr/>
        </p:nvSpPr>
        <p:spPr>
          <a:xfrm>
            <a:off x="3407884" y="2287206"/>
            <a:ext cx="62345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1"/>
                </a:solidFill>
                <a:latin typeface="Arial" panose="020B0604020202020204" pitchFamily="34" charset="0"/>
              </a:rPr>
              <a:t>Adjusted Odds Ratios (p&lt;0.04)</a:t>
            </a:r>
          </a:p>
          <a:p>
            <a:pPr marL="0" indent="0">
              <a:buNone/>
            </a:pPr>
            <a:endParaRPr lang="en-US" sz="2000" dirty="0">
              <a:solidFill>
                <a:schemeClr val="accent1"/>
              </a:solidFill>
              <a:latin typeface="Arial" panose="020B0604020202020204" pitchFamily="34" charset="0"/>
            </a:endParaRPr>
          </a:p>
          <a:p>
            <a:pPr marL="0" indent="0">
              <a:buNone/>
            </a:pPr>
            <a:r>
              <a:rPr lang="en-US" sz="2000" dirty="0">
                <a:solidFill>
                  <a:schemeClr val="accent1"/>
                </a:solidFill>
                <a:latin typeface="Arial" panose="020B0604020202020204" pitchFamily="34" charset="0"/>
              </a:rPr>
              <a:t>1.59         2.05      3.26        3.63        4.07</a:t>
            </a:r>
          </a:p>
        </p:txBody>
      </p:sp>
      <p:sp>
        <p:nvSpPr>
          <p:cNvPr id="11" name="Content Placeholder 3">
            <a:extLst>
              <a:ext uri="{FF2B5EF4-FFF2-40B4-BE49-F238E27FC236}">
                <a16:creationId xmlns:a16="http://schemas.microsoft.com/office/drawing/2014/main" id="{44C2E803-67A3-E594-D738-ABE2440FF07B}"/>
              </a:ext>
            </a:extLst>
          </p:cNvPr>
          <p:cNvSpPr txBox="1">
            <a:spLocks/>
          </p:cNvSpPr>
          <p:nvPr/>
        </p:nvSpPr>
        <p:spPr>
          <a:xfrm>
            <a:off x="2405558" y="3086442"/>
            <a:ext cx="62345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3147589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378699"/>
            <a:ext cx="7848600" cy="3977651"/>
          </a:xfrm>
        </p:spPr>
        <p:txBody>
          <a:bodyPr>
            <a:normAutofit fontScale="90000"/>
          </a:bodyPr>
          <a:lstStyle/>
          <a:p>
            <a:r>
              <a:rPr lang="en-US" dirty="0"/>
              <a:t>Case:</a:t>
            </a:r>
            <a:br>
              <a:rPr lang="en-US" dirty="0"/>
            </a:br>
            <a:r>
              <a:rPr lang="en-US" dirty="0"/>
              <a:t>16-year-old presents to the ED after a car accident where both she &amp; her boyfriend were intoxicated. She started drinking at age 13. She has now had 4 ED or hospital stays in the last 5 months related to alcohol use and 3 that involved police. In 3 of these visits, she was evaluated by psychology due to suicidal ideation while intoxicated.</a:t>
            </a:r>
          </a:p>
        </p:txBody>
      </p:sp>
      <p:sp>
        <p:nvSpPr>
          <p:cNvPr id="4" name="Date Placeholder 3"/>
          <p:cNvSpPr>
            <a:spLocks noGrp="1"/>
          </p:cNvSpPr>
          <p:nvPr>
            <p:ph type="dt" sz="half" idx="10"/>
          </p:nvPr>
        </p:nvSpPr>
        <p:spPr/>
        <p:txBody>
          <a:bodyPr/>
          <a:lstStyle/>
          <a:p>
            <a:fld id="{54FD78AB-7626-1C4D-A885-F76929D756E2}" type="datetime1">
              <a:rPr lang="en-US" smtClean="0"/>
              <a:t>3/11/2023</a:t>
            </a:fld>
            <a:endParaRPr lang="en-US" dirty="0"/>
          </a:p>
        </p:txBody>
      </p:sp>
      <p:pic>
        <p:nvPicPr>
          <p:cNvPr id="5" name="Picture 4" descr="A person with her eyes closed&#10;&#10;Description automatically generated with low confidence">
            <a:extLst>
              <a:ext uri="{FF2B5EF4-FFF2-40B4-BE49-F238E27FC236}">
                <a16:creationId xmlns:a16="http://schemas.microsoft.com/office/drawing/2014/main" id="{F1169E00-4AA4-64E7-9DC1-F15BD43D80E0}"/>
              </a:ext>
            </a:extLst>
          </p:cNvPr>
          <p:cNvPicPr>
            <a:picLocks noChangeAspect="1"/>
          </p:cNvPicPr>
          <p:nvPr/>
        </p:nvPicPr>
        <p:blipFill>
          <a:blip r:embed="rId2"/>
          <a:stretch>
            <a:fillRect/>
          </a:stretch>
        </p:blipFill>
        <p:spPr>
          <a:xfrm>
            <a:off x="4592872" y="369847"/>
            <a:ext cx="3810868" cy="2540579"/>
          </a:xfrm>
          <a:prstGeom prst="rect">
            <a:avLst/>
          </a:prstGeom>
          <a:ln>
            <a:solidFill>
              <a:schemeClr val="tx1"/>
            </a:solidFill>
          </a:ln>
        </p:spPr>
      </p:pic>
    </p:spTree>
    <p:extLst>
      <p:ext uri="{BB962C8B-B14F-4D97-AF65-F5344CB8AC3E}">
        <p14:creationId xmlns:p14="http://schemas.microsoft.com/office/powerpoint/2010/main" val="302268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2" name="Rectangle 1">
            <a:extLst>
              <a:ext uri="{FF2B5EF4-FFF2-40B4-BE49-F238E27FC236}">
                <a16:creationId xmlns:a16="http://schemas.microsoft.com/office/drawing/2014/main" id="{02E46B7C-EB21-246E-161D-6006ACED3DC7}"/>
              </a:ext>
            </a:extLst>
          </p:cNvPr>
          <p:cNvSpPr/>
          <p:nvPr/>
        </p:nvSpPr>
        <p:spPr>
          <a:xfrm>
            <a:off x="0" y="6183630"/>
            <a:ext cx="8892540" cy="616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Google Shape;312;p27"/>
          <p:cNvSpPr txBox="1">
            <a:spLocks noGrp="1"/>
          </p:cNvSpPr>
          <p:nvPr>
            <p:ph type="title"/>
          </p:nvPr>
        </p:nvSpPr>
        <p:spPr>
          <a:xfrm>
            <a:off x="643810" y="274638"/>
            <a:ext cx="5427155" cy="845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F7F7F"/>
              </a:buClr>
              <a:buSzPts val="3600"/>
              <a:buFont typeface="Arial"/>
              <a:buNone/>
            </a:pPr>
            <a:r>
              <a:rPr lang="en-US" sz="3600"/>
              <a:t>SUD Criteria (DSM-5)</a:t>
            </a:r>
            <a:endParaRPr sz="3600"/>
          </a:p>
        </p:txBody>
      </p:sp>
      <p:graphicFrame>
        <p:nvGraphicFramePr>
          <p:cNvPr id="313" name="Google Shape;313;p27"/>
          <p:cNvGraphicFramePr/>
          <p:nvPr>
            <p:extLst>
              <p:ext uri="{D42A27DB-BD31-4B8C-83A1-F6EECF244321}">
                <p14:modId xmlns:p14="http://schemas.microsoft.com/office/powerpoint/2010/main" val="367788351"/>
              </p:ext>
            </p:extLst>
          </p:nvPr>
        </p:nvGraphicFramePr>
        <p:xfrm>
          <a:off x="171762" y="1161220"/>
          <a:ext cx="8834925" cy="5638850"/>
        </p:xfrm>
        <a:graphic>
          <a:graphicData uri="http://schemas.openxmlformats.org/drawingml/2006/table">
            <a:tbl>
              <a:tblPr firstRow="1" bandRow="1">
                <a:noFill/>
              </a:tblPr>
              <a:tblGrid>
                <a:gridCol w="2534950">
                  <a:extLst>
                    <a:ext uri="{9D8B030D-6E8A-4147-A177-3AD203B41FA5}">
                      <a16:colId xmlns:a16="http://schemas.microsoft.com/office/drawing/2014/main" val="20000"/>
                    </a:ext>
                  </a:extLst>
                </a:gridCol>
                <a:gridCol w="62999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000"/>
                        <a:t>Category</a:t>
                      </a:r>
                      <a:endParaRPr sz="2000"/>
                    </a:p>
                  </a:txBody>
                  <a:tcPr marL="91450" marR="91450" marT="45725" marB="45725"/>
                </a:tc>
                <a:tc>
                  <a:txBody>
                    <a:bodyPr/>
                    <a:lstStyle/>
                    <a:p>
                      <a:pPr marL="0" marR="0" lvl="0" indent="0" algn="l" rtl="0">
                        <a:spcBef>
                          <a:spcPts val="0"/>
                        </a:spcBef>
                        <a:spcAft>
                          <a:spcPts val="0"/>
                        </a:spcAft>
                        <a:buNone/>
                      </a:pPr>
                      <a:r>
                        <a:rPr lang="en-US" sz="2000"/>
                        <a:t>Criteria</a:t>
                      </a:r>
                      <a:endParaRPr sz="20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dirty="0">
                          <a:solidFill>
                            <a:schemeClr val="accent2"/>
                          </a:solidFill>
                        </a:rPr>
                        <a:t>Impaired control</a:t>
                      </a:r>
                      <a:endParaRPr sz="2000" b="1" dirty="0">
                        <a:solidFill>
                          <a:schemeClr val="accent2"/>
                        </a:solidFill>
                      </a:endParaRPr>
                    </a:p>
                  </a:txBody>
                  <a:tcPr marL="91450" marR="91450" marT="45725" marB="45725"/>
                </a:tc>
                <a:tc>
                  <a:txBody>
                    <a:bodyPr/>
                    <a:lstStyle/>
                    <a:p>
                      <a:pPr marL="120650" marR="0" lvl="0" indent="-127000" algn="l" rtl="0">
                        <a:spcBef>
                          <a:spcPts val="0"/>
                        </a:spcBef>
                        <a:spcAft>
                          <a:spcPts val="0"/>
                        </a:spcAft>
                        <a:buClr>
                          <a:schemeClr val="dk1"/>
                        </a:buClr>
                        <a:buSzPts val="2000"/>
                        <a:buFont typeface="Arial"/>
                        <a:buChar char="•"/>
                      </a:pPr>
                      <a:r>
                        <a:rPr lang="en-US" sz="2000" dirty="0"/>
                        <a:t>Use in larger amounts or longer periods than intended</a:t>
                      </a:r>
                      <a:endParaRPr dirty="0"/>
                    </a:p>
                    <a:p>
                      <a:pPr marL="120650" marR="0" lvl="0" indent="-127000" algn="l" rtl="0">
                        <a:spcBef>
                          <a:spcPts val="0"/>
                        </a:spcBef>
                        <a:spcAft>
                          <a:spcPts val="0"/>
                        </a:spcAft>
                        <a:buClr>
                          <a:schemeClr val="dk1"/>
                        </a:buClr>
                        <a:buSzPts val="2000"/>
                        <a:buFont typeface="Arial"/>
                        <a:buChar char="•"/>
                      </a:pPr>
                      <a:r>
                        <a:rPr lang="en-US" sz="2000" dirty="0"/>
                        <a:t>Unable to cut down or control use</a:t>
                      </a:r>
                      <a:endParaRPr dirty="0"/>
                    </a:p>
                    <a:p>
                      <a:pPr marL="120650" marR="0" lvl="0" indent="-127000" algn="l" rtl="0">
                        <a:spcBef>
                          <a:spcPts val="0"/>
                        </a:spcBef>
                        <a:spcAft>
                          <a:spcPts val="0"/>
                        </a:spcAft>
                        <a:buClr>
                          <a:schemeClr val="dk1"/>
                        </a:buClr>
                        <a:buSzPts val="2000"/>
                        <a:buFont typeface="Arial"/>
                        <a:buChar char="•"/>
                      </a:pPr>
                      <a:r>
                        <a:rPr lang="en-US" sz="2000" dirty="0"/>
                        <a:t>Excessive time spent to obtain, use, or recover</a:t>
                      </a:r>
                      <a:endParaRPr dirty="0"/>
                    </a:p>
                    <a:p>
                      <a:pPr marL="120650" marR="0" lvl="0" indent="-127000" algn="l" rtl="0">
                        <a:spcBef>
                          <a:spcPts val="0"/>
                        </a:spcBef>
                        <a:spcAft>
                          <a:spcPts val="0"/>
                        </a:spcAft>
                        <a:buClr>
                          <a:schemeClr val="dk1"/>
                        </a:buClr>
                        <a:buSzPts val="2000"/>
                        <a:buFont typeface="Arial"/>
                        <a:buChar char="•"/>
                      </a:pPr>
                      <a:r>
                        <a:rPr lang="en-US" sz="2000" dirty="0"/>
                        <a:t>Craving</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b="1" dirty="0">
                          <a:solidFill>
                            <a:schemeClr val="accent1"/>
                          </a:solidFill>
                        </a:rPr>
                        <a:t>Social impairment</a:t>
                      </a:r>
                      <a:endParaRPr sz="2000" b="1" dirty="0">
                        <a:solidFill>
                          <a:schemeClr val="accent1"/>
                        </a:solidFill>
                      </a:endParaRPr>
                    </a:p>
                  </a:txBody>
                  <a:tcPr marL="91450" marR="91450" marT="45725" marB="45725"/>
                </a:tc>
                <a:tc>
                  <a:txBody>
                    <a:bodyPr/>
                    <a:lstStyle/>
                    <a:p>
                      <a:pPr marL="120650" marR="0" lvl="0" indent="-127000" algn="l" rtl="0">
                        <a:spcBef>
                          <a:spcPts val="0"/>
                        </a:spcBef>
                        <a:spcAft>
                          <a:spcPts val="0"/>
                        </a:spcAft>
                        <a:buClr>
                          <a:schemeClr val="dk1"/>
                        </a:buClr>
                        <a:buSzPts val="2000"/>
                        <a:buFont typeface="Arial"/>
                        <a:buChar char="•"/>
                      </a:pPr>
                      <a:r>
                        <a:rPr lang="en-US" sz="2000" dirty="0"/>
                        <a:t>Failure to fulfill major role obligations (work, home, school)</a:t>
                      </a:r>
                      <a:endParaRPr dirty="0"/>
                    </a:p>
                    <a:p>
                      <a:pPr marL="120650" marR="0" lvl="0" indent="-127000" algn="l" rtl="0">
                        <a:spcBef>
                          <a:spcPts val="0"/>
                        </a:spcBef>
                        <a:spcAft>
                          <a:spcPts val="0"/>
                        </a:spcAft>
                        <a:buClr>
                          <a:schemeClr val="dk1"/>
                        </a:buClr>
                        <a:buSzPts val="2000"/>
                        <a:buFont typeface="Arial"/>
                        <a:buChar char="•"/>
                      </a:pPr>
                      <a:r>
                        <a:rPr lang="en-US" sz="2000" dirty="0"/>
                        <a:t>Persistent or recurrent use-related social or interpersonal problems</a:t>
                      </a:r>
                      <a:endParaRPr dirty="0"/>
                    </a:p>
                    <a:p>
                      <a:pPr marL="120650" marR="0" lvl="0" indent="-127000" algn="l" rtl="0">
                        <a:spcBef>
                          <a:spcPts val="0"/>
                        </a:spcBef>
                        <a:spcAft>
                          <a:spcPts val="0"/>
                        </a:spcAft>
                        <a:buClr>
                          <a:schemeClr val="dk1"/>
                        </a:buClr>
                        <a:buSzPts val="2000"/>
                        <a:buFont typeface="Arial"/>
                        <a:buChar char="•"/>
                      </a:pPr>
                      <a:r>
                        <a:rPr lang="en-US" sz="2000" dirty="0"/>
                        <a:t>Important social, occupational, or recreational activities given up</a:t>
                      </a:r>
                      <a:endParaRPr sz="20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000" b="1" dirty="0">
                          <a:solidFill>
                            <a:schemeClr val="accent3"/>
                          </a:solidFill>
                        </a:rPr>
                        <a:t>Risky use</a:t>
                      </a:r>
                      <a:endParaRPr sz="2000" b="1" dirty="0">
                        <a:solidFill>
                          <a:schemeClr val="accent3"/>
                        </a:solidFill>
                      </a:endParaRPr>
                    </a:p>
                  </a:txBody>
                  <a:tcPr marL="91450" marR="91450" marT="45725" marB="45725"/>
                </a:tc>
                <a:tc>
                  <a:txBody>
                    <a:bodyPr/>
                    <a:lstStyle/>
                    <a:p>
                      <a:pPr marL="120650" marR="0" lvl="0" indent="-127000" algn="l" rtl="0">
                        <a:spcBef>
                          <a:spcPts val="0"/>
                        </a:spcBef>
                        <a:spcAft>
                          <a:spcPts val="0"/>
                        </a:spcAft>
                        <a:buClr>
                          <a:schemeClr val="dk1"/>
                        </a:buClr>
                        <a:buSzPts val="2000"/>
                        <a:buFont typeface="Arial"/>
                        <a:buChar char="•"/>
                      </a:pPr>
                      <a:r>
                        <a:rPr lang="en-US" sz="2000" dirty="0"/>
                        <a:t>Recurrent physically hazardous use</a:t>
                      </a:r>
                      <a:endParaRPr dirty="0"/>
                    </a:p>
                    <a:p>
                      <a:pPr marL="120650" marR="0" lvl="0" indent="-127000" algn="l" rtl="0">
                        <a:spcBef>
                          <a:spcPts val="0"/>
                        </a:spcBef>
                        <a:spcAft>
                          <a:spcPts val="0"/>
                        </a:spcAft>
                        <a:buClr>
                          <a:schemeClr val="dk1"/>
                        </a:buClr>
                        <a:buSzPts val="2000"/>
                        <a:buFont typeface="Arial"/>
                        <a:buChar char="•"/>
                      </a:pPr>
                      <a:r>
                        <a:rPr lang="en-US" sz="2000" dirty="0"/>
                        <a:t>Use despite persistent physical or mental harm from drug</a:t>
                      </a:r>
                      <a:endParaRPr sz="20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000" b="1" dirty="0">
                          <a:solidFill>
                            <a:schemeClr val="accent4"/>
                          </a:solidFill>
                        </a:rPr>
                        <a:t>Physical dependence</a:t>
                      </a:r>
                      <a:endParaRPr sz="2000" b="1" dirty="0">
                        <a:solidFill>
                          <a:schemeClr val="accent4"/>
                        </a:solidFill>
                      </a:endParaRPr>
                    </a:p>
                  </a:txBody>
                  <a:tcPr marL="91450" marR="91450" marT="45725" marB="45725"/>
                </a:tc>
                <a:tc>
                  <a:txBody>
                    <a:bodyPr/>
                    <a:lstStyle/>
                    <a:p>
                      <a:pPr marL="120650" marR="0" lvl="0" indent="-127000" algn="l" rtl="0">
                        <a:spcBef>
                          <a:spcPts val="0"/>
                        </a:spcBef>
                        <a:spcAft>
                          <a:spcPts val="0"/>
                        </a:spcAft>
                        <a:buClr>
                          <a:schemeClr val="dk1"/>
                        </a:buClr>
                        <a:buSzPts val="2000"/>
                        <a:buFont typeface="Arial"/>
                        <a:buChar char="•"/>
                      </a:pPr>
                      <a:r>
                        <a:rPr lang="en-US" sz="2000" dirty="0"/>
                        <a:t>Tolerance</a:t>
                      </a:r>
                      <a:endParaRPr dirty="0"/>
                    </a:p>
                    <a:p>
                      <a:pPr marL="120650" marR="0" lvl="0" indent="-127000" algn="l" rtl="0">
                        <a:spcBef>
                          <a:spcPts val="0"/>
                        </a:spcBef>
                        <a:spcAft>
                          <a:spcPts val="0"/>
                        </a:spcAft>
                        <a:buClr>
                          <a:schemeClr val="dk1"/>
                        </a:buClr>
                        <a:buSzPts val="2000"/>
                        <a:buFont typeface="Arial"/>
                        <a:buChar char="•"/>
                      </a:pPr>
                      <a:r>
                        <a:rPr lang="en-US" sz="2000" dirty="0"/>
                        <a:t>Withdrawal</a:t>
                      </a:r>
                      <a:endParaRPr sz="2000" dirty="0"/>
                    </a:p>
                  </a:txBody>
                  <a:tcPr marL="91450" marR="91450" marT="45725" marB="45725"/>
                </a:tc>
                <a:extLst>
                  <a:ext uri="{0D108BD9-81ED-4DB2-BD59-A6C34878D82A}">
                    <a16:rowId xmlns:a16="http://schemas.microsoft.com/office/drawing/2014/main" val="10004"/>
                  </a:ext>
                </a:extLst>
              </a:tr>
            </a:tbl>
          </a:graphicData>
        </a:graphic>
      </p:graphicFrame>
      <p:sp>
        <p:nvSpPr>
          <p:cNvPr id="314" name="Google Shape;314;p27"/>
          <p:cNvSpPr txBox="1"/>
          <p:nvPr/>
        </p:nvSpPr>
        <p:spPr>
          <a:xfrm>
            <a:off x="5262282" y="349282"/>
            <a:ext cx="340850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u="sng" dirty="0">
                <a:solidFill>
                  <a:schemeClr val="accent1"/>
                </a:solidFill>
                <a:latin typeface="Radley"/>
                <a:ea typeface="Radley"/>
                <a:cs typeface="Radley"/>
                <a:sym typeface="Radley"/>
              </a:rPr>
              <a:t>for adults</a:t>
            </a:r>
            <a:endParaRPr sz="4400" b="1" u="sng" dirty="0">
              <a:solidFill>
                <a:schemeClr val="accent1"/>
              </a:solidFill>
              <a:latin typeface="Radley"/>
              <a:ea typeface="Radley"/>
              <a:cs typeface="Radley"/>
              <a:sym typeface="Radley"/>
            </a:endParaRPr>
          </a:p>
        </p:txBody>
      </p:sp>
      <p:sp>
        <p:nvSpPr>
          <p:cNvPr id="3" name="Arrow: Chevron 2">
            <a:extLst>
              <a:ext uri="{FF2B5EF4-FFF2-40B4-BE49-F238E27FC236}">
                <a16:creationId xmlns:a16="http://schemas.microsoft.com/office/drawing/2014/main" id="{97D1A959-72D1-446B-F14F-202F3F902E5D}"/>
              </a:ext>
            </a:extLst>
          </p:cNvPr>
          <p:cNvSpPr/>
          <p:nvPr/>
        </p:nvSpPr>
        <p:spPr>
          <a:xfrm>
            <a:off x="2234565" y="3797765"/>
            <a:ext cx="42291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hevron 3">
            <a:extLst>
              <a:ext uri="{FF2B5EF4-FFF2-40B4-BE49-F238E27FC236}">
                <a16:creationId xmlns:a16="http://schemas.microsoft.com/office/drawing/2014/main" id="{F92BEF4C-BFB8-0BCD-18DD-07A11D8E9F79}"/>
              </a:ext>
            </a:extLst>
          </p:cNvPr>
          <p:cNvSpPr/>
          <p:nvPr/>
        </p:nvSpPr>
        <p:spPr>
          <a:xfrm>
            <a:off x="2234565" y="6126090"/>
            <a:ext cx="42291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A9B930AF-6EC5-51F4-3C22-92FC902364AB}"/>
              </a:ext>
            </a:extLst>
          </p:cNvPr>
          <p:cNvSpPr/>
          <p:nvPr/>
        </p:nvSpPr>
        <p:spPr>
          <a:xfrm>
            <a:off x="2234565" y="5135490"/>
            <a:ext cx="42291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C50E10D2-BE6C-390D-5A74-09892367B792}"/>
              </a:ext>
            </a:extLst>
          </p:cNvPr>
          <p:cNvSpPr/>
          <p:nvPr/>
        </p:nvSpPr>
        <p:spPr>
          <a:xfrm>
            <a:off x="2234565" y="5527895"/>
            <a:ext cx="42291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90E4B34E-5515-6A3E-9C17-04C430585F84}"/>
              </a:ext>
            </a:extLst>
          </p:cNvPr>
          <p:cNvSpPr/>
          <p:nvPr/>
        </p:nvSpPr>
        <p:spPr>
          <a:xfrm>
            <a:off x="2240280" y="2195336"/>
            <a:ext cx="42291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2" name="Rectangle 1">
            <a:extLst>
              <a:ext uri="{FF2B5EF4-FFF2-40B4-BE49-F238E27FC236}">
                <a16:creationId xmlns:a16="http://schemas.microsoft.com/office/drawing/2014/main" id="{02E46B7C-EB21-246E-161D-6006ACED3DC7}"/>
              </a:ext>
            </a:extLst>
          </p:cNvPr>
          <p:cNvSpPr/>
          <p:nvPr/>
        </p:nvSpPr>
        <p:spPr>
          <a:xfrm>
            <a:off x="0" y="6183630"/>
            <a:ext cx="8892540" cy="616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Google Shape;312;p27"/>
          <p:cNvSpPr txBox="1">
            <a:spLocks noGrp="1"/>
          </p:cNvSpPr>
          <p:nvPr>
            <p:ph type="title"/>
          </p:nvPr>
        </p:nvSpPr>
        <p:spPr>
          <a:xfrm>
            <a:off x="643810" y="274638"/>
            <a:ext cx="5427155" cy="845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F7F7F"/>
              </a:buClr>
              <a:buSzPts val="3600"/>
              <a:buFont typeface="Arial"/>
              <a:buNone/>
            </a:pPr>
            <a:r>
              <a:rPr lang="en-US" sz="3600"/>
              <a:t>SUD Criteria (DSM-5)</a:t>
            </a:r>
            <a:endParaRPr sz="3600"/>
          </a:p>
        </p:txBody>
      </p:sp>
      <p:graphicFrame>
        <p:nvGraphicFramePr>
          <p:cNvPr id="313" name="Google Shape;313;p27"/>
          <p:cNvGraphicFramePr/>
          <p:nvPr/>
        </p:nvGraphicFramePr>
        <p:xfrm>
          <a:off x="171762" y="1161220"/>
          <a:ext cx="8834925" cy="5638850"/>
        </p:xfrm>
        <a:graphic>
          <a:graphicData uri="http://schemas.openxmlformats.org/drawingml/2006/table">
            <a:tbl>
              <a:tblPr firstRow="1" bandRow="1">
                <a:noFill/>
              </a:tblPr>
              <a:tblGrid>
                <a:gridCol w="2534950">
                  <a:extLst>
                    <a:ext uri="{9D8B030D-6E8A-4147-A177-3AD203B41FA5}">
                      <a16:colId xmlns:a16="http://schemas.microsoft.com/office/drawing/2014/main" val="20000"/>
                    </a:ext>
                  </a:extLst>
                </a:gridCol>
                <a:gridCol w="62999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000"/>
                        <a:t>Category</a:t>
                      </a:r>
                      <a:endParaRPr sz="2000"/>
                    </a:p>
                  </a:txBody>
                  <a:tcPr marL="91450" marR="91450" marT="45725" marB="45725"/>
                </a:tc>
                <a:tc>
                  <a:txBody>
                    <a:bodyPr/>
                    <a:lstStyle/>
                    <a:p>
                      <a:pPr marL="0" marR="0" lvl="0" indent="0" algn="l" rtl="0">
                        <a:spcBef>
                          <a:spcPts val="0"/>
                        </a:spcBef>
                        <a:spcAft>
                          <a:spcPts val="0"/>
                        </a:spcAft>
                        <a:buNone/>
                      </a:pPr>
                      <a:r>
                        <a:rPr lang="en-US" sz="2000"/>
                        <a:t>Criteria</a:t>
                      </a:r>
                      <a:endParaRPr sz="20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dirty="0">
                          <a:solidFill>
                            <a:schemeClr val="accent2"/>
                          </a:solidFill>
                        </a:rPr>
                        <a:t>Impaired control</a:t>
                      </a:r>
                      <a:endParaRPr sz="2000" b="1" dirty="0">
                        <a:solidFill>
                          <a:schemeClr val="accent2"/>
                        </a:solidFill>
                      </a:endParaRPr>
                    </a:p>
                  </a:txBody>
                  <a:tcPr marL="91450" marR="91450" marT="45725" marB="45725"/>
                </a:tc>
                <a:tc>
                  <a:txBody>
                    <a:bodyPr/>
                    <a:lstStyle/>
                    <a:p>
                      <a:pPr marL="120650" marR="0" lvl="0" indent="-127000" algn="l" rtl="0">
                        <a:spcBef>
                          <a:spcPts val="0"/>
                        </a:spcBef>
                        <a:spcAft>
                          <a:spcPts val="0"/>
                        </a:spcAft>
                        <a:buClr>
                          <a:schemeClr val="dk1"/>
                        </a:buClr>
                        <a:buSzPts val="2000"/>
                        <a:buFont typeface="Arial"/>
                        <a:buChar char="•"/>
                      </a:pPr>
                      <a:r>
                        <a:rPr lang="en-US" sz="2000" dirty="0"/>
                        <a:t>Use in larger amounts or longer periods than intended</a:t>
                      </a:r>
                      <a:endParaRPr dirty="0"/>
                    </a:p>
                    <a:p>
                      <a:pPr marL="120650" marR="0" lvl="0" indent="-127000" algn="l" rtl="0">
                        <a:spcBef>
                          <a:spcPts val="0"/>
                        </a:spcBef>
                        <a:spcAft>
                          <a:spcPts val="0"/>
                        </a:spcAft>
                        <a:buClr>
                          <a:schemeClr val="dk1"/>
                        </a:buClr>
                        <a:buSzPts val="2000"/>
                        <a:buFont typeface="Arial"/>
                        <a:buChar char="•"/>
                      </a:pPr>
                      <a:r>
                        <a:rPr lang="en-US" sz="2000" dirty="0"/>
                        <a:t>Unable to cut down or control use</a:t>
                      </a:r>
                      <a:endParaRPr dirty="0"/>
                    </a:p>
                    <a:p>
                      <a:pPr marL="120650" marR="0" lvl="0" indent="-127000" algn="l" rtl="0">
                        <a:spcBef>
                          <a:spcPts val="0"/>
                        </a:spcBef>
                        <a:spcAft>
                          <a:spcPts val="0"/>
                        </a:spcAft>
                        <a:buClr>
                          <a:schemeClr val="dk1"/>
                        </a:buClr>
                        <a:buSzPts val="2000"/>
                        <a:buFont typeface="Arial"/>
                        <a:buChar char="•"/>
                      </a:pPr>
                      <a:r>
                        <a:rPr lang="en-US" sz="2000" dirty="0"/>
                        <a:t>Excessive time spent to obtain, use, or recover</a:t>
                      </a:r>
                      <a:endParaRPr dirty="0"/>
                    </a:p>
                    <a:p>
                      <a:pPr marL="120650" marR="0" lvl="0" indent="-127000" algn="l" rtl="0">
                        <a:spcBef>
                          <a:spcPts val="0"/>
                        </a:spcBef>
                        <a:spcAft>
                          <a:spcPts val="0"/>
                        </a:spcAft>
                        <a:buClr>
                          <a:schemeClr val="dk1"/>
                        </a:buClr>
                        <a:buSzPts val="2000"/>
                        <a:buFont typeface="Arial"/>
                        <a:buChar char="•"/>
                      </a:pPr>
                      <a:r>
                        <a:rPr lang="en-US" sz="2000" dirty="0"/>
                        <a:t>Craving</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b="1" dirty="0">
                          <a:solidFill>
                            <a:schemeClr val="accent1"/>
                          </a:solidFill>
                        </a:rPr>
                        <a:t>Social impairment</a:t>
                      </a:r>
                      <a:endParaRPr sz="2000" b="1" dirty="0">
                        <a:solidFill>
                          <a:schemeClr val="accent1"/>
                        </a:solidFill>
                      </a:endParaRPr>
                    </a:p>
                  </a:txBody>
                  <a:tcPr marL="91450" marR="91450" marT="45725" marB="45725"/>
                </a:tc>
                <a:tc>
                  <a:txBody>
                    <a:bodyPr/>
                    <a:lstStyle/>
                    <a:p>
                      <a:pPr marL="120650" marR="0" lvl="0" indent="-127000" algn="l" rtl="0">
                        <a:spcBef>
                          <a:spcPts val="0"/>
                        </a:spcBef>
                        <a:spcAft>
                          <a:spcPts val="0"/>
                        </a:spcAft>
                        <a:buClr>
                          <a:schemeClr val="dk1"/>
                        </a:buClr>
                        <a:buSzPts val="2000"/>
                        <a:buFont typeface="Arial"/>
                        <a:buChar char="•"/>
                      </a:pPr>
                      <a:r>
                        <a:rPr lang="en-US" sz="2000" dirty="0"/>
                        <a:t>Failure to fulfill major role obligations (work, home, school)</a:t>
                      </a:r>
                      <a:endParaRPr dirty="0"/>
                    </a:p>
                    <a:p>
                      <a:pPr marL="120650" marR="0" lvl="0" indent="-127000" algn="l" rtl="0">
                        <a:spcBef>
                          <a:spcPts val="0"/>
                        </a:spcBef>
                        <a:spcAft>
                          <a:spcPts val="0"/>
                        </a:spcAft>
                        <a:buClr>
                          <a:schemeClr val="dk1"/>
                        </a:buClr>
                        <a:buSzPts val="2000"/>
                        <a:buFont typeface="Arial"/>
                        <a:buChar char="•"/>
                      </a:pPr>
                      <a:r>
                        <a:rPr lang="en-US" sz="2000" dirty="0"/>
                        <a:t>Persistent or recurrent use-related social or interpersonal problems</a:t>
                      </a:r>
                      <a:endParaRPr dirty="0"/>
                    </a:p>
                    <a:p>
                      <a:pPr marL="120650" marR="0" lvl="0" indent="-127000" algn="l" rtl="0">
                        <a:spcBef>
                          <a:spcPts val="0"/>
                        </a:spcBef>
                        <a:spcAft>
                          <a:spcPts val="0"/>
                        </a:spcAft>
                        <a:buClr>
                          <a:schemeClr val="dk1"/>
                        </a:buClr>
                        <a:buSzPts val="2000"/>
                        <a:buFont typeface="Arial"/>
                        <a:buChar char="•"/>
                      </a:pPr>
                      <a:r>
                        <a:rPr lang="en-US" sz="2000" dirty="0"/>
                        <a:t>Important social, occupational, or recreational activities given up</a:t>
                      </a:r>
                      <a:endParaRPr sz="20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000" b="1" dirty="0">
                          <a:solidFill>
                            <a:schemeClr val="accent3"/>
                          </a:solidFill>
                        </a:rPr>
                        <a:t>Risky use</a:t>
                      </a:r>
                      <a:endParaRPr sz="2000" b="1" dirty="0">
                        <a:solidFill>
                          <a:schemeClr val="accent3"/>
                        </a:solidFill>
                      </a:endParaRPr>
                    </a:p>
                  </a:txBody>
                  <a:tcPr marL="91450" marR="91450" marT="45725" marB="45725"/>
                </a:tc>
                <a:tc>
                  <a:txBody>
                    <a:bodyPr/>
                    <a:lstStyle/>
                    <a:p>
                      <a:pPr marL="120650" marR="0" lvl="0" indent="-127000" algn="l" rtl="0">
                        <a:spcBef>
                          <a:spcPts val="0"/>
                        </a:spcBef>
                        <a:spcAft>
                          <a:spcPts val="0"/>
                        </a:spcAft>
                        <a:buClr>
                          <a:schemeClr val="dk1"/>
                        </a:buClr>
                        <a:buSzPts val="2000"/>
                        <a:buFont typeface="Arial"/>
                        <a:buChar char="•"/>
                      </a:pPr>
                      <a:r>
                        <a:rPr lang="en-US" sz="2000" dirty="0"/>
                        <a:t>Recurrent physically hazardous use</a:t>
                      </a:r>
                      <a:endParaRPr dirty="0"/>
                    </a:p>
                    <a:p>
                      <a:pPr marL="120650" marR="0" lvl="0" indent="-127000" algn="l" rtl="0">
                        <a:spcBef>
                          <a:spcPts val="0"/>
                        </a:spcBef>
                        <a:spcAft>
                          <a:spcPts val="0"/>
                        </a:spcAft>
                        <a:buClr>
                          <a:schemeClr val="dk1"/>
                        </a:buClr>
                        <a:buSzPts val="2000"/>
                        <a:buFont typeface="Arial"/>
                        <a:buChar char="•"/>
                      </a:pPr>
                      <a:r>
                        <a:rPr lang="en-US" sz="2000" dirty="0"/>
                        <a:t>Use despite persistent physical or mental harm from drug</a:t>
                      </a:r>
                      <a:endParaRPr sz="20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000" b="1" dirty="0">
                          <a:solidFill>
                            <a:schemeClr val="accent4"/>
                          </a:solidFill>
                        </a:rPr>
                        <a:t>Physical dependence</a:t>
                      </a:r>
                      <a:endParaRPr sz="2000" b="1" dirty="0">
                        <a:solidFill>
                          <a:schemeClr val="accent4"/>
                        </a:solidFill>
                      </a:endParaRPr>
                    </a:p>
                  </a:txBody>
                  <a:tcPr marL="91450" marR="91450" marT="45725" marB="45725"/>
                </a:tc>
                <a:tc>
                  <a:txBody>
                    <a:bodyPr/>
                    <a:lstStyle/>
                    <a:p>
                      <a:pPr marL="120650" marR="0" lvl="0" indent="-127000" algn="l" rtl="0">
                        <a:spcBef>
                          <a:spcPts val="0"/>
                        </a:spcBef>
                        <a:spcAft>
                          <a:spcPts val="0"/>
                        </a:spcAft>
                        <a:buClr>
                          <a:schemeClr val="dk1"/>
                        </a:buClr>
                        <a:buSzPts val="2000"/>
                        <a:buFont typeface="Arial"/>
                        <a:buChar char="•"/>
                      </a:pPr>
                      <a:r>
                        <a:rPr lang="en-US" sz="2000" dirty="0"/>
                        <a:t>Tolerance</a:t>
                      </a:r>
                      <a:endParaRPr dirty="0"/>
                    </a:p>
                    <a:p>
                      <a:pPr marL="120650" marR="0" lvl="0" indent="-127000" algn="l" rtl="0">
                        <a:spcBef>
                          <a:spcPts val="0"/>
                        </a:spcBef>
                        <a:spcAft>
                          <a:spcPts val="0"/>
                        </a:spcAft>
                        <a:buClr>
                          <a:schemeClr val="dk1"/>
                        </a:buClr>
                        <a:buSzPts val="2000"/>
                        <a:buFont typeface="Arial"/>
                        <a:buChar char="•"/>
                      </a:pPr>
                      <a:r>
                        <a:rPr lang="en-US" sz="2000" dirty="0"/>
                        <a:t>Withdrawal</a:t>
                      </a:r>
                      <a:endParaRPr sz="2000" dirty="0"/>
                    </a:p>
                  </a:txBody>
                  <a:tcPr marL="91450" marR="91450" marT="45725" marB="45725"/>
                </a:tc>
                <a:extLst>
                  <a:ext uri="{0D108BD9-81ED-4DB2-BD59-A6C34878D82A}">
                    <a16:rowId xmlns:a16="http://schemas.microsoft.com/office/drawing/2014/main" val="10004"/>
                  </a:ext>
                </a:extLst>
              </a:tr>
            </a:tbl>
          </a:graphicData>
        </a:graphic>
      </p:graphicFrame>
      <p:sp>
        <p:nvSpPr>
          <p:cNvPr id="314" name="Google Shape;314;p27"/>
          <p:cNvSpPr txBox="1"/>
          <p:nvPr/>
        </p:nvSpPr>
        <p:spPr>
          <a:xfrm>
            <a:off x="5262282" y="349282"/>
            <a:ext cx="340850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u="sng" dirty="0">
                <a:solidFill>
                  <a:schemeClr val="accent1"/>
                </a:solidFill>
                <a:latin typeface="Radley"/>
                <a:ea typeface="Radley"/>
                <a:cs typeface="Radley"/>
                <a:sym typeface="Radley"/>
              </a:rPr>
              <a:t>for youth</a:t>
            </a:r>
            <a:endParaRPr sz="4400" b="1" u="sng" dirty="0">
              <a:solidFill>
                <a:schemeClr val="accent1"/>
              </a:solidFill>
              <a:latin typeface="Radley"/>
              <a:ea typeface="Radley"/>
              <a:cs typeface="Radley"/>
              <a:sym typeface="Radley"/>
            </a:endParaRPr>
          </a:p>
        </p:txBody>
      </p:sp>
      <p:sp>
        <p:nvSpPr>
          <p:cNvPr id="21" name="Google Shape;323;p28">
            <a:extLst>
              <a:ext uri="{FF2B5EF4-FFF2-40B4-BE49-F238E27FC236}">
                <a16:creationId xmlns:a16="http://schemas.microsoft.com/office/drawing/2014/main" id="{5B784816-14AF-9B02-5858-DDE949ECA216}"/>
              </a:ext>
            </a:extLst>
          </p:cNvPr>
          <p:cNvSpPr txBox="1"/>
          <p:nvPr/>
        </p:nvSpPr>
        <p:spPr>
          <a:xfrm>
            <a:off x="2707266" y="1586204"/>
            <a:ext cx="6309360" cy="525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223838" marR="0" lvl="0" indent="0" algn="l" rtl="0">
              <a:spcBef>
                <a:spcPts val="600"/>
              </a:spcBef>
              <a:spcAft>
                <a:spcPts val="0"/>
              </a:spcAft>
              <a:buNone/>
            </a:pPr>
            <a:r>
              <a:rPr lang="en-US" sz="2400" dirty="0">
                <a:solidFill>
                  <a:schemeClr val="dk1"/>
                </a:solidFill>
                <a:latin typeface="Arial"/>
                <a:ea typeface="Arial"/>
                <a:cs typeface="Arial"/>
                <a:sym typeface="Arial"/>
              </a:rPr>
              <a:t>Requires developmental interpretation</a:t>
            </a:r>
            <a:endParaRPr dirty="0"/>
          </a:p>
          <a:p>
            <a:pPr marL="223838" marR="0" lvl="0" indent="0" algn="l" rtl="0">
              <a:spcBef>
                <a:spcPts val="600"/>
              </a:spcBef>
              <a:spcAft>
                <a:spcPts val="0"/>
              </a:spcAft>
              <a:buNone/>
            </a:pPr>
            <a:endParaRPr sz="400" dirty="0">
              <a:solidFill>
                <a:schemeClr val="dk1"/>
              </a:solidFill>
              <a:latin typeface="Arial"/>
              <a:ea typeface="Arial"/>
              <a:cs typeface="Arial"/>
              <a:sym typeface="Arial"/>
            </a:endParaRPr>
          </a:p>
          <a:p>
            <a:pPr marL="625475" marR="0" lvl="1" indent="-152400" algn="l" rtl="0">
              <a:spcBef>
                <a:spcPts val="6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 Risk factors</a:t>
            </a:r>
            <a:endParaRPr dirty="0"/>
          </a:p>
          <a:p>
            <a:pPr marL="1368425" marR="0" lvl="2" indent="-223837" algn="l" rtl="0">
              <a:spcBef>
                <a:spcPts val="6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Family history of use disorders</a:t>
            </a:r>
            <a:endParaRPr dirty="0"/>
          </a:p>
          <a:p>
            <a:pPr marL="1368425" marR="0" lvl="2" indent="-223837" algn="l" rtl="0">
              <a:spcBef>
                <a:spcPts val="6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Early drug exposure</a:t>
            </a:r>
            <a:endParaRPr dirty="0"/>
          </a:p>
          <a:p>
            <a:pPr marL="1368425" marR="0" lvl="2" indent="-223837" algn="l" rtl="0">
              <a:spcBef>
                <a:spcPts val="6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Comorbid mental illness</a:t>
            </a:r>
            <a:endParaRPr dirty="0"/>
          </a:p>
          <a:p>
            <a:pPr marL="1368425" marR="0" lvl="2" indent="-223837" algn="l" rtl="0">
              <a:spcBef>
                <a:spcPts val="6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Adverse childhood events</a:t>
            </a:r>
            <a:endParaRPr dirty="0"/>
          </a:p>
          <a:p>
            <a:pPr marL="625475" marR="0" lvl="1" indent="0" algn="l" rtl="0">
              <a:spcBef>
                <a:spcPts val="600"/>
              </a:spcBef>
              <a:spcAft>
                <a:spcPts val="0"/>
              </a:spcAft>
              <a:buNone/>
            </a:pPr>
            <a:r>
              <a:rPr lang="en-US" sz="2400" b="0" i="0" u="none" strike="noStrike" cap="none" dirty="0">
                <a:solidFill>
                  <a:schemeClr val="dk1"/>
                </a:solidFill>
                <a:latin typeface="Arial"/>
                <a:ea typeface="Arial"/>
                <a:cs typeface="Arial"/>
                <a:sym typeface="Arial"/>
              </a:rPr>
              <a:t>	</a:t>
            </a:r>
            <a:endParaRPr dirty="0"/>
          </a:p>
          <a:p>
            <a:pPr marL="625475" marR="0" lvl="1" indent="0" algn="l" rtl="0">
              <a:spcBef>
                <a:spcPts val="600"/>
              </a:spcBef>
              <a:spcAft>
                <a:spcPts val="0"/>
              </a:spcAft>
              <a:buNone/>
            </a:pPr>
            <a:endParaRPr sz="2400" b="0" i="0" u="none" strike="noStrike" cap="none" dirty="0">
              <a:solidFill>
                <a:schemeClr val="dk1"/>
              </a:solidFill>
              <a:latin typeface="Arial"/>
              <a:ea typeface="Arial"/>
              <a:cs typeface="Arial"/>
              <a:sym typeface="Arial"/>
            </a:endParaRPr>
          </a:p>
          <a:p>
            <a:pPr marL="625475" marR="0" lvl="1" indent="0" algn="l" rtl="0">
              <a:spcBef>
                <a:spcPts val="60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spcBef>
                <a:spcPts val="600"/>
              </a:spcBef>
              <a:spcAft>
                <a:spcPts val="0"/>
              </a:spcAft>
              <a:buNone/>
            </a:pPr>
            <a:endParaRPr sz="1600" dirty="0">
              <a:solidFill>
                <a:schemeClr val="dk1"/>
              </a:solidFill>
              <a:latin typeface="Arial"/>
              <a:ea typeface="Arial"/>
              <a:cs typeface="Arial"/>
              <a:sym typeface="Arial"/>
            </a:endParaRPr>
          </a:p>
        </p:txBody>
      </p:sp>
      <p:sp>
        <p:nvSpPr>
          <p:cNvPr id="22" name="Arrow: Chevron 21">
            <a:extLst>
              <a:ext uri="{FF2B5EF4-FFF2-40B4-BE49-F238E27FC236}">
                <a16:creationId xmlns:a16="http://schemas.microsoft.com/office/drawing/2014/main" id="{0DF3741E-077F-E5E1-EA2A-BF0F451CE051}"/>
              </a:ext>
            </a:extLst>
          </p:cNvPr>
          <p:cNvSpPr/>
          <p:nvPr/>
        </p:nvSpPr>
        <p:spPr>
          <a:xfrm>
            <a:off x="3397618" y="3109791"/>
            <a:ext cx="42291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54104C78-B609-3A01-1BC0-C16505C39AC0}"/>
              </a:ext>
            </a:extLst>
          </p:cNvPr>
          <p:cNvSpPr/>
          <p:nvPr/>
        </p:nvSpPr>
        <p:spPr>
          <a:xfrm>
            <a:off x="3397618" y="3569781"/>
            <a:ext cx="42291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hevron 23">
            <a:extLst>
              <a:ext uri="{FF2B5EF4-FFF2-40B4-BE49-F238E27FC236}">
                <a16:creationId xmlns:a16="http://schemas.microsoft.com/office/drawing/2014/main" id="{630B43AE-BF6F-9C11-3086-37D0ECE747E7}"/>
              </a:ext>
            </a:extLst>
          </p:cNvPr>
          <p:cNvSpPr/>
          <p:nvPr/>
        </p:nvSpPr>
        <p:spPr>
          <a:xfrm>
            <a:off x="3397618" y="4028991"/>
            <a:ext cx="42291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hevron 24">
            <a:extLst>
              <a:ext uri="{FF2B5EF4-FFF2-40B4-BE49-F238E27FC236}">
                <a16:creationId xmlns:a16="http://schemas.microsoft.com/office/drawing/2014/main" id="{BD9F9C04-26B3-B2B2-16E4-E65A506FFAD0}"/>
              </a:ext>
            </a:extLst>
          </p:cNvPr>
          <p:cNvSpPr/>
          <p:nvPr/>
        </p:nvSpPr>
        <p:spPr>
          <a:xfrm>
            <a:off x="3397618" y="4488981"/>
            <a:ext cx="42291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29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18690"/>
            <a:ext cx="7959436" cy="3121146"/>
          </a:xfrm>
        </p:spPr>
        <p:txBody>
          <a:bodyPr>
            <a:normAutofit fontScale="90000"/>
          </a:bodyPr>
          <a:lstStyle/>
          <a:p>
            <a:r>
              <a:rPr lang="en-US" b="1" u="sng" dirty="0"/>
              <a:t>Case:</a:t>
            </a:r>
            <a:br>
              <a:rPr lang="en-US" dirty="0"/>
            </a:br>
            <a:r>
              <a:rPr lang="en-US" sz="3100" dirty="0"/>
              <a:t>15-year-old who first smoked marijuana at age 12, given by non-parent family member to help relax. 4 months ago, started smoking a couple of times daily. Denies trouble stopping, can go a week at a time without smoking. Denies cravings, but likes how it makes them feel. Denies mood changes when using. </a:t>
            </a:r>
            <a:endParaRPr lang="en-US" dirty="0"/>
          </a:p>
        </p:txBody>
      </p:sp>
      <p:sp>
        <p:nvSpPr>
          <p:cNvPr id="3" name="Date Placeholder 2"/>
          <p:cNvSpPr>
            <a:spLocks noGrp="1"/>
          </p:cNvSpPr>
          <p:nvPr>
            <p:ph type="dt" sz="half" idx="10"/>
          </p:nvPr>
        </p:nvSpPr>
        <p:spPr/>
        <p:txBody>
          <a:bodyPr/>
          <a:lstStyle/>
          <a:p>
            <a:fld id="{A5F54B40-C4AA-2342-8201-D6FCD80238F3}" type="datetime1">
              <a:rPr lang="en-US" smtClean="0"/>
              <a:t>3/11/2023</a:t>
            </a:fld>
            <a:endParaRPr lang="en-US" dirty="0"/>
          </a:p>
        </p:txBody>
      </p:sp>
      <p:pic>
        <p:nvPicPr>
          <p:cNvPr id="5" name="Picture 4" descr="A group of people smiling&#10;&#10;Description automatically generated with medium confidence">
            <a:extLst>
              <a:ext uri="{FF2B5EF4-FFF2-40B4-BE49-F238E27FC236}">
                <a16:creationId xmlns:a16="http://schemas.microsoft.com/office/drawing/2014/main" id="{5525EB95-5DA5-C108-2AB5-5F2C434795C4}"/>
              </a:ext>
            </a:extLst>
          </p:cNvPr>
          <p:cNvPicPr>
            <a:picLocks noChangeAspect="1"/>
          </p:cNvPicPr>
          <p:nvPr/>
        </p:nvPicPr>
        <p:blipFill>
          <a:blip r:embed="rId3"/>
          <a:stretch>
            <a:fillRect/>
          </a:stretch>
        </p:blipFill>
        <p:spPr>
          <a:xfrm>
            <a:off x="4198653" y="417487"/>
            <a:ext cx="4446583" cy="2501203"/>
          </a:xfrm>
          <a:prstGeom prst="rect">
            <a:avLst/>
          </a:prstGeom>
          <a:ln>
            <a:solidFill>
              <a:schemeClr val="tx1"/>
            </a:solidFill>
          </a:ln>
        </p:spPr>
      </p:pic>
    </p:spTree>
    <p:extLst>
      <p:ext uri="{BB962C8B-B14F-4D97-AF65-F5344CB8AC3E}">
        <p14:creationId xmlns:p14="http://schemas.microsoft.com/office/powerpoint/2010/main" val="484801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Date Placeholder 3"/>
          <p:cNvSpPr>
            <a:spLocks noGrp="1"/>
          </p:cNvSpPr>
          <p:nvPr>
            <p:ph type="dt" sz="half" idx="10"/>
          </p:nvPr>
        </p:nvSpPr>
        <p:spPr/>
        <p:txBody>
          <a:bodyPr/>
          <a:lstStyle/>
          <a:p>
            <a:fld id="{9BD47B74-BED7-694D-A2CB-CFF41ED750FA}" type="datetime1">
              <a:rPr lang="en-US" smtClean="0"/>
              <a:t>3/11/2023</a:t>
            </a:fld>
            <a:endParaRPr lang="en-US"/>
          </a:p>
        </p:txBody>
      </p:sp>
      <p:graphicFrame>
        <p:nvGraphicFramePr>
          <p:cNvPr id="5" name="Diagram 4">
            <a:extLst>
              <a:ext uri="{FF2B5EF4-FFF2-40B4-BE49-F238E27FC236}">
                <a16:creationId xmlns:a16="http://schemas.microsoft.com/office/drawing/2014/main" id="{93A9EC4D-1ACE-DC78-B7A9-1754613FC4DD}"/>
              </a:ext>
            </a:extLst>
          </p:cNvPr>
          <p:cNvGraphicFramePr/>
          <p:nvPr>
            <p:extLst>
              <p:ext uri="{D42A27DB-BD31-4B8C-83A1-F6EECF244321}">
                <p14:modId xmlns:p14="http://schemas.microsoft.com/office/powerpoint/2010/main" val="4137541309"/>
              </p:ext>
            </p:extLst>
          </p:nvPr>
        </p:nvGraphicFramePr>
        <p:xfrm>
          <a:off x="628650" y="1124712"/>
          <a:ext cx="7886700" cy="4666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64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2676" y="3007035"/>
            <a:ext cx="6469688" cy="1553572"/>
          </a:xfrm>
        </p:spPr>
        <p:txBody>
          <a:bodyPr>
            <a:noAutofit/>
          </a:bodyPr>
          <a:lstStyle/>
          <a:p>
            <a:r>
              <a:rPr lang="en-US" dirty="0"/>
              <a:t>Thank you! </a:t>
            </a:r>
          </a:p>
        </p:txBody>
      </p:sp>
      <p:sp>
        <p:nvSpPr>
          <p:cNvPr id="6" name="Subtitle 5"/>
          <p:cNvSpPr>
            <a:spLocks noGrp="1"/>
          </p:cNvSpPr>
          <p:nvPr>
            <p:ph type="subTitle" idx="1"/>
          </p:nvPr>
        </p:nvSpPr>
        <p:spPr>
          <a:xfrm>
            <a:off x="1242676" y="4652682"/>
            <a:ext cx="7009784" cy="1092072"/>
          </a:xfrm>
        </p:spPr>
        <p:txBody>
          <a:bodyPr>
            <a:normAutofit/>
          </a:bodyPr>
          <a:lstStyle/>
          <a:p>
            <a:r>
              <a:rPr lang="en-US" dirty="0"/>
              <a:t>Lauren Graber MD MPH lauren.graber@hcmed.org</a:t>
            </a:r>
          </a:p>
          <a:p>
            <a:r>
              <a:rPr lang="en-US" dirty="0"/>
              <a:t>Brian Grahan MD PhD brian.grahan@hcmed.org</a:t>
            </a:r>
          </a:p>
        </p:txBody>
      </p:sp>
      <p:sp>
        <p:nvSpPr>
          <p:cNvPr id="4" name="Date Placeholder 3"/>
          <p:cNvSpPr>
            <a:spLocks noGrp="1"/>
          </p:cNvSpPr>
          <p:nvPr>
            <p:ph type="dt" sz="half" idx="10"/>
          </p:nvPr>
        </p:nvSpPr>
        <p:spPr/>
        <p:txBody>
          <a:bodyPr/>
          <a:lstStyle/>
          <a:p>
            <a:fld id="{A92C34BC-1510-B044-A7BF-F44D45A305EF}" type="datetime1">
              <a:rPr lang="en-US" smtClean="0"/>
              <a:t>3/11/2023</a:t>
            </a:fld>
            <a:endParaRPr lang="en-US" dirty="0"/>
          </a:p>
        </p:txBody>
      </p:sp>
    </p:spTree>
    <p:extLst>
      <p:ext uri="{BB962C8B-B14F-4D97-AF65-F5344CB8AC3E}">
        <p14:creationId xmlns:p14="http://schemas.microsoft.com/office/powerpoint/2010/main" val="1933714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pPr algn="l"/>
            <a:r>
              <a:rPr lang="en-US" sz="1800" dirty="0">
                <a:latin typeface="Calibri" panose="020F0502020204030204" pitchFamily="34" charset="0"/>
                <a:cs typeface="Arial" panose="020B0604020202020204" pitchFamily="34" charset="0"/>
              </a:rPr>
              <a:t>Casey BJ, Getz S, Galvan A.  (2008).  The adolescent brain.  Development Review, 28(1): 62-77.</a:t>
            </a:r>
          </a:p>
          <a:p>
            <a:pPr algn="l"/>
            <a:r>
              <a:rPr lang="en-US" sz="1800" dirty="0">
                <a:latin typeface="Calibri" panose="020F0502020204030204" pitchFamily="34" charset="0"/>
                <a:cs typeface="Arial" panose="020B0604020202020204" pitchFamily="34" charset="0"/>
              </a:rPr>
              <a:t>Dube SR, </a:t>
            </a:r>
            <a:r>
              <a:rPr lang="en-US" sz="1800" dirty="0" err="1">
                <a:latin typeface="Calibri" panose="020F0502020204030204" pitchFamily="34" charset="0"/>
                <a:cs typeface="Arial" panose="020B0604020202020204" pitchFamily="34" charset="0"/>
              </a:rPr>
              <a:t>Felitti</a:t>
            </a:r>
            <a:r>
              <a:rPr lang="en-US" sz="1800" dirty="0">
                <a:latin typeface="Calibri" panose="020F0502020204030204" pitchFamily="34" charset="0"/>
                <a:cs typeface="Arial" panose="020B0604020202020204" pitchFamily="34" charset="0"/>
              </a:rPr>
              <a:t> VJ, Dong M, Chapman DP, Giles WH, Anda RF. Childhood abuse, neglect, and household dysfunction and the risk of illicit drug use: the adverse childhood experiences study. Pediatrics. 2003 Mar;111(3):564-72. </a:t>
            </a:r>
            <a:r>
              <a:rPr lang="en-US" sz="1800" dirty="0" err="1">
                <a:latin typeface="Calibri" panose="020F0502020204030204" pitchFamily="34" charset="0"/>
                <a:cs typeface="Arial" panose="020B0604020202020204" pitchFamily="34" charset="0"/>
              </a:rPr>
              <a:t>doi</a:t>
            </a:r>
            <a:r>
              <a:rPr lang="en-US" sz="1800" dirty="0">
                <a:latin typeface="Calibri" panose="020F0502020204030204" pitchFamily="34" charset="0"/>
                <a:cs typeface="Arial" panose="020B0604020202020204" pitchFamily="34" charset="0"/>
              </a:rPr>
              <a:t>: 10.1542/peds.111.3.564. PMID: 12612237</a:t>
            </a:r>
          </a:p>
          <a:p>
            <a:pPr algn="l"/>
            <a:r>
              <a:rPr lang="en-US" sz="1800" dirty="0" err="1">
                <a:latin typeface="Calibri" panose="020F0502020204030204" pitchFamily="34" charset="0"/>
                <a:cs typeface="Arial" panose="020B0604020202020204" pitchFamily="34" charset="0"/>
              </a:rPr>
              <a:t>Hingson</a:t>
            </a:r>
            <a:r>
              <a:rPr lang="en-US" sz="1800" dirty="0">
                <a:latin typeface="Calibri" panose="020F0502020204030204" pitchFamily="34" charset="0"/>
                <a:cs typeface="Arial" panose="020B0604020202020204" pitchFamily="34" charset="0"/>
              </a:rPr>
              <a:t> RW, </a:t>
            </a:r>
            <a:r>
              <a:rPr lang="en-US" sz="1800" dirty="0" err="1">
                <a:latin typeface="Calibri" panose="020F0502020204030204" pitchFamily="34" charset="0"/>
                <a:cs typeface="Arial" panose="020B0604020202020204" pitchFamily="34" charset="0"/>
              </a:rPr>
              <a:t>Heeren</a:t>
            </a:r>
            <a:r>
              <a:rPr lang="en-US" sz="1800" dirty="0">
                <a:latin typeface="Calibri" panose="020F0502020204030204" pitchFamily="34" charset="0"/>
                <a:cs typeface="Arial" panose="020B0604020202020204" pitchFamily="34" charset="0"/>
              </a:rPr>
              <a:t> T, Winter MR. (2006). Age at drinking onset and alcohol dependence: Age at onset, duration, and severity. Archives of Pediatrics and Adolescent Medicine, 160(7): 739-746.</a:t>
            </a:r>
          </a:p>
          <a:p>
            <a:pPr algn="l"/>
            <a:r>
              <a:rPr lang="en-US" sz="1800" dirty="0" err="1">
                <a:latin typeface="Calibri" panose="020F0502020204030204" pitchFamily="34" charset="0"/>
                <a:cs typeface="Arial" panose="020B0604020202020204" pitchFamily="34" charset="0"/>
              </a:rPr>
              <a:t>Junhan</a:t>
            </a:r>
            <a:r>
              <a:rPr lang="en-US" sz="1800" dirty="0">
                <a:latin typeface="Calibri" panose="020F0502020204030204" pitchFamily="34" charset="0"/>
                <a:cs typeface="Arial" panose="020B0604020202020204" pitchFamily="34" charset="0"/>
              </a:rPr>
              <a:t> Cho, Lorraine I. Kelley-</a:t>
            </a:r>
            <a:r>
              <a:rPr lang="en-US" sz="1800" dirty="0" err="1">
                <a:latin typeface="Calibri" panose="020F0502020204030204" pitchFamily="34" charset="0"/>
                <a:cs typeface="Arial" panose="020B0604020202020204" pitchFamily="34" charset="0"/>
              </a:rPr>
              <a:t>Quon</a:t>
            </a:r>
            <a:r>
              <a:rPr lang="en-US" sz="1800" dirty="0">
                <a:latin typeface="Calibri" panose="020F0502020204030204" pitchFamily="34" charset="0"/>
                <a:cs typeface="Arial" panose="020B0604020202020204" pitchFamily="34" charset="0"/>
              </a:rPr>
              <a:t>, Jessica L. Barrington-</a:t>
            </a:r>
            <a:r>
              <a:rPr lang="en-US" sz="1800" dirty="0" err="1">
                <a:latin typeface="Calibri" panose="020F0502020204030204" pitchFamily="34" charset="0"/>
                <a:cs typeface="Arial" panose="020B0604020202020204" pitchFamily="34" charset="0"/>
              </a:rPr>
              <a:t>Trimis</a:t>
            </a:r>
            <a:r>
              <a:rPr lang="en-US" sz="1800" dirty="0">
                <a:latin typeface="Calibri" panose="020F0502020204030204" pitchFamily="34" charset="0"/>
                <a:cs typeface="Arial" panose="020B0604020202020204" pitchFamily="34" charset="0"/>
              </a:rPr>
              <a:t>, Afton </a:t>
            </a:r>
            <a:r>
              <a:rPr lang="en-US" sz="1800" dirty="0" err="1">
                <a:latin typeface="Calibri" panose="020F0502020204030204" pitchFamily="34" charset="0"/>
                <a:cs typeface="Arial" panose="020B0604020202020204" pitchFamily="34" charset="0"/>
              </a:rPr>
              <a:t>Kechter</a:t>
            </a:r>
            <a:r>
              <a:rPr lang="en-US" sz="1800" dirty="0">
                <a:latin typeface="Calibri" panose="020F0502020204030204" pitchFamily="34" charset="0"/>
                <a:cs typeface="Arial" panose="020B0604020202020204" pitchFamily="34" charset="0"/>
              </a:rPr>
              <a:t>, Sarah </a:t>
            </a:r>
            <a:r>
              <a:rPr lang="en-US" sz="1800" dirty="0" err="1">
                <a:latin typeface="Calibri" panose="020F0502020204030204" pitchFamily="34" charset="0"/>
                <a:cs typeface="Arial" panose="020B0604020202020204" pitchFamily="34" charset="0"/>
              </a:rPr>
              <a:t>Axeen</a:t>
            </a:r>
            <a:r>
              <a:rPr lang="en-US" sz="1800" dirty="0">
                <a:latin typeface="Calibri" panose="020F0502020204030204" pitchFamily="34" charset="0"/>
                <a:cs typeface="Arial" panose="020B0604020202020204" pitchFamily="34" charset="0"/>
              </a:rPr>
              <a:t>, Adam M. Leventhal; Behavioral Health Risk Factors for Nonmedical Prescription Opioid Use in Adolescence. Pediatrics September 2021; 148 (3): e2021051451. 10.1542/peds.2021-051451</a:t>
            </a:r>
          </a:p>
          <a:p>
            <a:pPr algn="l"/>
            <a:r>
              <a:rPr lang="en-US" sz="1800" dirty="0">
                <a:latin typeface="Calibri" panose="020F0502020204030204" pitchFamily="34" charset="0"/>
                <a:cs typeface="Arial" panose="020B0604020202020204" pitchFamily="34" charset="0"/>
              </a:rPr>
              <a:t>Kelly et al. Concordance between DSM 5 and DSMIV nicotine, alcohol and cannabis use disorder diagnoses among pediatric patients Drug Alcohol Depend 2014 July 1;140:213-216</a:t>
            </a:r>
          </a:p>
          <a:p>
            <a:pPr algn="l"/>
            <a:r>
              <a:rPr lang="en-US" sz="1800" dirty="0">
                <a:latin typeface="Calibri" panose="020F0502020204030204" pitchFamily="34" charset="0"/>
                <a:cs typeface="Arial" panose="020B0604020202020204" pitchFamily="34" charset="0"/>
              </a:rPr>
              <a:t>Martin, CS; Chung, T, </a:t>
            </a:r>
            <a:r>
              <a:rPr lang="en-US" sz="1800" dirty="0" err="1">
                <a:latin typeface="Calibri" panose="020F0502020204030204" pitchFamily="34" charset="0"/>
                <a:cs typeface="Arial" panose="020B0604020202020204" pitchFamily="34" charset="0"/>
              </a:rPr>
              <a:t>Kirisci</a:t>
            </a:r>
            <a:r>
              <a:rPr lang="en-US" sz="1800" dirty="0">
                <a:latin typeface="Calibri" panose="020F0502020204030204" pitchFamily="34" charset="0"/>
                <a:cs typeface="Arial" panose="020B0604020202020204" pitchFamily="34" charset="0"/>
              </a:rPr>
              <a:t> L; </a:t>
            </a:r>
            <a:r>
              <a:rPr lang="en-US" sz="1800" dirty="0" err="1">
                <a:latin typeface="Calibri" panose="020F0502020204030204" pitchFamily="34" charset="0"/>
                <a:cs typeface="Arial" panose="020B0604020202020204" pitchFamily="34" charset="0"/>
              </a:rPr>
              <a:t>Langenbucher</a:t>
            </a:r>
            <a:r>
              <a:rPr lang="en-US" sz="1800" dirty="0">
                <a:latin typeface="Calibri" panose="020F0502020204030204" pitchFamily="34" charset="0"/>
                <a:cs typeface="Arial" panose="020B0604020202020204" pitchFamily="34" charset="0"/>
              </a:rPr>
              <a:t>, JW. Item Response Theory Analysis of Diagnostic Criteria for Alcohol and Cannabis Use Disorders in Adolescents: implications for DSM-V. Journal of Abnormal Psychology. 2006; 115(4):807-814.</a:t>
            </a:r>
          </a:p>
          <a:p>
            <a:pPr algn="l"/>
            <a:r>
              <a:rPr lang="en-US" sz="1800" dirty="0">
                <a:latin typeface="Calibri" panose="020F0502020204030204" pitchFamily="34" charset="0"/>
                <a:cs typeface="Arial" panose="020B0604020202020204" pitchFamily="34" charset="0"/>
              </a:rPr>
              <a:t>Volkow, ND; Han, B; Einstein, E, Compton, WM. Prevalence of Substance Use Disorders by Time Since First Substance Use Among Young People in the US. JAMA Pediatrics June 2021; 175(6):640-643.</a:t>
            </a:r>
          </a:p>
          <a:p>
            <a:pPr algn="l"/>
            <a:r>
              <a:rPr lang="en-US" sz="1800" dirty="0">
                <a:latin typeface="Calibri" panose="020F0502020204030204" pitchFamily="34" charset="0"/>
                <a:cs typeface="Arial" panose="020B0604020202020204" pitchFamily="34" charset="0"/>
              </a:rPr>
              <a:t>Wilson M. Compton, MD, MPE; </a:t>
            </a:r>
            <a:r>
              <a:rPr lang="en-US" sz="1800" dirty="0" err="1">
                <a:latin typeface="Calibri" panose="020F0502020204030204" pitchFamily="34" charset="0"/>
                <a:cs typeface="Arial" panose="020B0604020202020204" pitchFamily="34" charset="0"/>
              </a:rPr>
              <a:t>Yonette</a:t>
            </a:r>
            <a:r>
              <a:rPr lang="en-US" sz="1800" dirty="0">
                <a:latin typeface="Calibri" panose="020F0502020204030204" pitchFamily="34" charset="0"/>
                <a:cs typeface="Arial" panose="020B0604020202020204" pitchFamily="34" charset="0"/>
              </a:rPr>
              <a:t> F. Thomas, PhD; Frederick S. Stinson, PhD; et al Prevalence, Correlates, Disability, and Comorbidity of DSM-IV Drug Abuse and Dependence in the United States: Results From the National Epidemiologic Survey on Alcohol and Related Conditions. Arch Gen Psychiatry. 2007;64(5):566-576. doi:10.1001/archpsyc.64.5.566</a:t>
            </a:r>
          </a:p>
          <a:p>
            <a:pPr algn="l"/>
            <a:r>
              <a:rPr lang="en-US" sz="1800" dirty="0">
                <a:latin typeface="Calibri" panose="020F0502020204030204" pitchFamily="34" charset="0"/>
                <a:cs typeface="Arial" panose="020B0604020202020204" pitchFamily="34" charset="0"/>
              </a:rPr>
              <a:t>Winters, “Commentary on O’Brien: Substance Use Disorders in DSM5 when Applied to Adolescents” Addiction. 2011 May ; 106(5): 882–897. doi:10.1111/j.1360-0443.2010.03334.x.</a:t>
            </a:r>
          </a:p>
          <a:p>
            <a:pPr algn="l"/>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b="0" i="0" dirty="0">
              <a:solidFill>
                <a:srgbClr val="000000"/>
              </a:solidFill>
              <a:effectLst/>
              <a:latin typeface="Arial" panose="020B0604020202020204" pitchFamily="34" charset="0"/>
            </a:endParaRPr>
          </a:p>
          <a:p>
            <a:pPr algn="l"/>
            <a:endParaRPr lang="en-US" dirty="0"/>
          </a:p>
        </p:txBody>
      </p:sp>
      <p:sp>
        <p:nvSpPr>
          <p:cNvPr id="3" name="Content Placeholder 2"/>
          <p:cNvSpPr>
            <a:spLocks noGrp="1"/>
          </p:cNvSpPr>
          <p:nvPr>
            <p:ph sz="half" idx="2"/>
          </p:nvPr>
        </p:nvSpPr>
        <p:spPr/>
        <p:txBody>
          <a:bodyPr/>
          <a:lstStyle/>
          <a:p>
            <a:r>
              <a:rPr lang="en-US" dirty="0"/>
              <a:t>References</a:t>
            </a:r>
          </a:p>
        </p:txBody>
      </p:sp>
      <p:sp>
        <p:nvSpPr>
          <p:cNvPr id="4" name="Date Placeholder 3"/>
          <p:cNvSpPr>
            <a:spLocks noGrp="1"/>
          </p:cNvSpPr>
          <p:nvPr>
            <p:ph type="dt" sz="half" idx="10"/>
          </p:nvPr>
        </p:nvSpPr>
        <p:spPr/>
        <p:txBody>
          <a:bodyPr/>
          <a:lstStyle/>
          <a:p>
            <a:fld id="{696035FF-D059-AB42-B442-4B6C4F799DC2}" type="datetime1">
              <a:rPr lang="en-US" smtClean="0"/>
              <a:t>3/11/2023</a:t>
            </a:fld>
            <a:endParaRPr lang="en-US"/>
          </a:p>
        </p:txBody>
      </p:sp>
    </p:spTree>
    <p:extLst>
      <p:ext uri="{BB962C8B-B14F-4D97-AF65-F5344CB8AC3E}">
        <p14:creationId xmlns:p14="http://schemas.microsoft.com/office/powerpoint/2010/main" val="230633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79941-B0DF-8F67-DE15-FF7C5B3551D4}"/>
              </a:ext>
            </a:extLst>
          </p:cNvPr>
          <p:cNvSpPr/>
          <p:nvPr/>
        </p:nvSpPr>
        <p:spPr>
          <a:xfrm>
            <a:off x="305955" y="6126480"/>
            <a:ext cx="8838045"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36A495-1372-634F-FD90-B8EEBB947BEF}"/>
              </a:ext>
            </a:extLst>
          </p:cNvPr>
          <p:cNvGraphicFramePr/>
          <p:nvPr>
            <p:extLst>
              <p:ext uri="{D42A27DB-BD31-4B8C-83A1-F6EECF244321}">
                <p14:modId xmlns:p14="http://schemas.microsoft.com/office/powerpoint/2010/main" val="1564884857"/>
              </p:ext>
            </p:extLst>
          </p:nvPr>
        </p:nvGraphicFramePr>
        <p:xfrm>
          <a:off x="-434109" y="-9236"/>
          <a:ext cx="8626764" cy="6793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5955" y="1939637"/>
            <a:ext cx="7886700" cy="1124712"/>
          </a:xfrm>
        </p:spPr>
        <p:txBody>
          <a:bodyPr/>
          <a:lstStyle/>
          <a:p>
            <a:r>
              <a:rPr lang="en-US" dirty="0"/>
              <a:t>Tensions</a:t>
            </a:r>
          </a:p>
        </p:txBody>
      </p:sp>
      <p:graphicFrame>
        <p:nvGraphicFramePr>
          <p:cNvPr id="6" name="Content Placeholder 5">
            <a:extLst>
              <a:ext uri="{FF2B5EF4-FFF2-40B4-BE49-F238E27FC236}">
                <a16:creationId xmlns:a16="http://schemas.microsoft.com/office/drawing/2014/main" id="{4659D04B-E2A6-AE61-8C50-554A4C698D93}"/>
              </a:ext>
            </a:extLst>
          </p:cNvPr>
          <p:cNvGraphicFramePr>
            <a:graphicFrameLocks noGrp="1"/>
          </p:cNvGraphicFramePr>
          <p:nvPr>
            <p:ph idx="1"/>
            <p:extLst>
              <p:ext uri="{D42A27DB-BD31-4B8C-83A1-F6EECF244321}">
                <p14:modId xmlns:p14="http://schemas.microsoft.com/office/powerpoint/2010/main" val="2565865813"/>
              </p:ext>
            </p:extLst>
          </p:nvPr>
        </p:nvGraphicFramePr>
        <p:xfrm>
          <a:off x="3131127" y="-21313"/>
          <a:ext cx="8626764" cy="67933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8522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 Brain Development</a:t>
            </a:r>
          </a:p>
        </p:txBody>
      </p:sp>
      <p:sp>
        <p:nvSpPr>
          <p:cNvPr id="5" name="Date Placeholder 4"/>
          <p:cNvSpPr>
            <a:spLocks noGrp="1"/>
          </p:cNvSpPr>
          <p:nvPr>
            <p:ph type="dt" sz="half" idx="10"/>
          </p:nvPr>
        </p:nvSpPr>
        <p:spPr/>
        <p:txBody>
          <a:bodyPr/>
          <a:lstStyle/>
          <a:p>
            <a:fld id="{696035FF-D059-AB42-B442-4B6C4F799DC2}" type="datetime1">
              <a:rPr lang="en-US" smtClean="0"/>
              <a:t>3/11/2023</a:t>
            </a:fld>
            <a:endParaRPr lang="en-US"/>
          </a:p>
        </p:txBody>
      </p:sp>
      <p:pic>
        <p:nvPicPr>
          <p:cNvPr id="13" name="Content Placeholder 12">
            <a:extLst>
              <a:ext uri="{FF2B5EF4-FFF2-40B4-BE49-F238E27FC236}">
                <a16:creationId xmlns:a16="http://schemas.microsoft.com/office/drawing/2014/main" id="{12D0E441-DD21-0888-6919-8D0FFD62C944}"/>
              </a:ext>
            </a:extLst>
          </p:cNvPr>
          <p:cNvPicPr>
            <a:picLocks noGrp="1" noChangeAspect="1"/>
          </p:cNvPicPr>
          <p:nvPr>
            <p:ph sz="half" idx="2"/>
          </p:nvPr>
        </p:nvPicPr>
        <p:blipFill>
          <a:blip r:embed="rId3"/>
          <a:stretch>
            <a:fillRect/>
          </a:stretch>
        </p:blipFill>
        <p:spPr>
          <a:xfrm>
            <a:off x="397741" y="1766454"/>
            <a:ext cx="3797124" cy="3463256"/>
          </a:xfrm>
        </p:spPr>
      </p:pic>
      <p:sp>
        <p:nvSpPr>
          <p:cNvPr id="14" name="Google Shape;154;p6">
            <a:extLst>
              <a:ext uri="{FF2B5EF4-FFF2-40B4-BE49-F238E27FC236}">
                <a16:creationId xmlns:a16="http://schemas.microsoft.com/office/drawing/2014/main" id="{FB0A5E38-C91C-7493-2700-2D0206726C74}"/>
              </a:ext>
            </a:extLst>
          </p:cNvPr>
          <p:cNvSpPr txBox="1"/>
          <p:nvPr/>
        </p:nvSpPr>
        <p:spPr>
          <a:xfrm>
            <a:off x="5561043" y="6232268"/>
            <a:ext cx="3079103"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a:solidFill>
                  <a:schemeClr val="dk1"/>
                </a:solidFill>
                <a:latin typeface="Arial"/>
                <a:ea typeface="Arial"/>
                <a:cs typeface="Arial"/>
                <a:sym typeface="Arial"/>
              </a:rPr>
              <a:t>Casey BJ et al. </a:t>
            </a:r>
            <a:r>
              <a:rPr lang="en-US" sz="1100" b="0" i="1" u="none" strike="noStrike" cap="none" dirty="0">
                <a:solidFill>
                  <a:schemeClr val="dk1"/>
                </a:solidFill>
                <a:latin typeface="Arial"/>
                <a:ea typeface="Arial"/>
                <a:cs typeface="Arial"/>
                <a:sym typeface="Arial"/>
              </a:rPr>
              <a:t>Developmental Rev</a:t>
            </a:r>
            <a:r>
              <a:rPr lang="en-US" sz="1100" b="0" i="0" u="none" strike="noStrike" cap="none" dirty="0">
                <a:solidFill>
                  <a:schemeClr val="dk1"/>
                </a:solidFill>
                <a:latin typeface="Arial"/>
                <a:ea typeface="Arial"/>
                <a:cs typeface="Arial"/>
                <a:sym typeface="Arial"/>
              </a:rPr>
              <a:t>. 2008 </a:t>
            </a:r>
            <a:endParaRPr sz="1100" b="0" i="0" u="none" strike="noStrike" cap="none" dirty="0">
              <a:solidFill>
                <a:schemeClr val="dk1"/>
              </a:solidFill>
              <a:latin typeface="Arial"/>
              <a:ea typeface="Arial"/>
              <a:cs typeface="Arial"/>
              <a:sym typeface="Arial"/>
            </a:endParaRPr>
          </a:p>
        </p:txBody>
      </p:sp>
      <p:pic>
        <p:nvPicPr>
          <p:cNvPr id="18" name="Picture 17" descr="A picture containing graphical user interface&#10;&#10;Description automatically generated">
            <a:extLst>
              <a:ext uri="{FF2B5EF4-FFF2-40B4-BE49-F238E27FC236}">
                <a16:creationId xmlns:a16="http://schemas.microsoft.com/office/drawing/2014/main" id="{7DB56840-D438-661D-D1BB-BDBD8084E127}"/>
              </a:ext>
            </a:extLst>
          </p:cNvPr>
          <p:cNvPicPr>
            <a:picLocks noChangeAspect="1"/>
          </p:cNvPicPr>
          <p:nvPr/>
        </p:nvPicPr>
        <p:blipFill>
          <a:blip r:embed="rId4"/>
          <a:stretch>
            <a:fillRect/>
          </a:stretch>
        </p:blipFill>
        <p:spPr>
          <a:xfrm>
            <a:off x="4428280" y="1766454"/>
            <a:ext cx="4572000" cy="3325091"/>
          </a:xfrm>
          <a:prstGeom prst="rect">
            <a:avLst/>
          </a:prstGeom>
        </p:spPr>
      </p:pic>
    </p:spTree>
    <p:extLst>
      <p:ext uri="{BB962C8B-B14F-4D97-AF65-F5344CB8AC3E}">
        <p14:creationId xmlns:p14="http://schemas.microsoft.com/office/powerpoint/2010/main" val="86036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abuse &amp; dependence peak with initiation at age 19</a:t>
            </a:r>
          </a:p>
        </p:txBody>
      </p:sp>
      <p:sp>
        <p:nvSpPr>
          <p:cNvPr id="4" name="Date Placeholder 3"/>
          <p:cNvSpPr>
            <a:spLocks noGrp="1"/>
          </p:cNvSpPr>
          <p:nvPr>
            <p:ph type="dt" sz="half" idx="10"/>
          </p:nvPr>
        </p:nvSpPr>
        <p:spPr/>
        <p:txBody>
          <a:bodyPr/>
          <a:lstStyle/>
          <a:p>
            <a:fld id="{9BD47B74-BED7-694D-A2CB-CFF41ED750FA}" type="datetime1">
              <a:rPr lang="en-US" smtClean="0"/>
              <a:t>3/11/2023</a:t>
            </a:fld>
            <a:endParaRPr lang="en-US"/>
          </a:p>
        </p:txBody>
      </p:sp>
      <p:sp>
        <p:nvSpPr>
          <p:cNvPr id="6" name="Content Placeholder 5">
            <a:extLst>
              <a:ext uri="{FF2B5EF4-FFF2-40B4-BE49-F238E27FC236}">
                <a16:creationId xmlns:a16="http://schemas.microsoft.com/office/drawing/2014/main" id="{F5B7B737-2557-1CF1-6A5B-348E24C268B6}"/>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CC5462B-0215-D060-F5F0-D309D793080C}"/>
              </a:ext>
            </a:extLst>
          </p:cNvPr>
          <p:cNvPicPr>
            <a:picLocks noChangeAspect="1"/>
          </p:cNvPicPr>
          <p:nvPr/>
        </p:nvPicPr>
        <p:blipFill>
          <a:blip r:embed="rId3"/>
          <a:stretch>
            <a:fillRect/>
          </a:stretch>
        </p:blipFill>
        <p:spPr>
          <a:xfrm>
            <a:off x="628650" y="1135898"/>
            <a:ext cx="8038199" cy="4680585"/>
          </a:xfrm>
          <a:prstGeom prst="rect">
            <a:avLst/>
          </a:prstGeom>
        </p:spPr>
      </p:pic>
      <p:sp>
        <p:nvSpPr>
          <p:cNvPr id="8" name="Google Shape;154;p6">
            <a:extLst>
              <a:ext uri="{FF2B5EF4-FFF2-40B4-BE49-F238E27FC236}">
                <a16:creationId xmlns:a16="http://schemas.microsoft.com/office/drawing/2014/main" id="{D341AD29-6740-03A0-CAC4-FE24BF28139E}"/>
              </a:ext>
            </a:extLst>
          </p:cNvPr>
          <p:cNvSpPr txBox="1"/>
          <p:nvPr/>
        </p:nvSpPr>
        <p:spPr>
          <a:xfrm>
            <a:off x="5587746" y="6255714"/>
            <a:ext cx="3079103"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dirty="0">
                <a:solidFill>
                  <a:schemeClr val="dk1"/>
                </a:solidFill>
                <a:latin typeface="Arial"/>
                <a:ea typeface="Arial"/>
                <a:cs typeface="Arial"/>
                <a:sym typeface="Arial"/>
              </a:rPr>
              <a:t>Compton WM et al. </a:t>
            </a:r>
            <a:r>
              <a:rPr lang="en-US" sz="1100" b="0" i="1" u="none" strike="noStrike" cap="none" dirty="0">
                <a:solidFill>
                  <a:schemeClr val="dk1"/>
                </a:solidFill>
                <a:latin typeface="Arial"/>
                <a:ea typeface="Arial"/>
                <a:cs typeface="Arial"/>
                <a:sym typeface="Arial"/>
              </a:rPr>
              <a:t>Arch Gen Psychiatry</a:t>
            </a:r>
            <a:r>
              <a:rPr lang="en-US" sz="1100" b="0" i="0" u="none" strike="noStrike" cap="none" dirty="0">
                <a:solidFill>
                  <a:schemeClr val="dk1"/>
                </a:solidFill>
                <a:latin typeface="Arial"/>
                <a:ea typeface="Arial"/>
                <a:cs typeface="Arial"/>
                <a:sym typeface="Arial"/>
              </a:rPr>
              <a:t>. 2007 </a:t>
            </a:r>
            <a:endParaRPr sz="1100" b="0" i="0" u="none" strike="noStrike" cap="none" dirty="0">
              <a:solidFill>
                <a:schemeClr val="dk1"/>
              </a:solidFill>
              <a:latin typeface="Arial"/>
              <a:ea typeface="Arial"/>
              <a:cs typeface="Arial"/>
              <a:sym typeface="Arial"/>
            </a:endParaRPr>
          </a:p>
        </p:txBody>
      </p:sp>
      <p:sp>
        <p:nvSpPr>
          <p:cNvPr id="9" name="Title 5">
            <a:extLst>
              <a:ext uri="{FF2B5EF4-FFF2-40B4-BE49-F238E27FC236}">
                <a16:creationId xmlns:a16="http://schemas.microsoft.com/office/drawing/2014/main" id="{112CDEF0-5D54-FEAF-DE44-32038C9B02B7}"/>
              </a:ext>
            </a:extLst>
          </p:cNvPr>
          <p:cNvSpPr txBox="1">
            <a:spLocks/>
          </p:cNvSpPr>
          <p:nvPr/>
        </p:nvSpPr>
        <p:spPr>
          <a:xfrm>
            <a:off x="678410" y="5297427"/>
            <a:ext cx="7938678" cy="31211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lumMod val="50000"/>
                    <a:lumOff val="50000"/>
                  </a:schemeClr>
                </a:solidFill>
                <a:latin typeface="+mj-lt"/>
                <a:ea typeface="+mj-ea"/>
                <a:cs typeface="+mj-cs"/>
              </a:defRPr>
            </a:lvl1pPr>
          </a:lstStyle>
          <a:p>
            <a:pPr algn="ctr"/>
            <a:r>
              <a:rPr lang="en-US" dirty="0">
                <a:solidFill>
                  <a:schemeClr val="accent4"/>
                </a:solidFill>
              </a:rPr>
              <a:t>Addiction is a </a:t>
            </a:r>
            <a:r>
              <a:rPr lang="en-US" b="1" u="sng" dirty="0">
                <a:solidFill>
                  <a:schemeClr val="accent4"/>
                </a:solidFill>
              </a:rPr>
              <a:t>developmental</a:t>
            </a:r>
            <a:r>
              <a:rPr lang="en-US" dirty="0">
                <a:solidFill>
                  <a:schemeClr val="accent4"/>
                </a:solidFill>
              </a:rPr>
              <a:t> disease!</a:t>
            </a:r>
          </a:p>
        </p:txBody>
      </p:sp>
    </p:spTree>
    <p:extLst>
      <p:ext uri="{BB962C8B-B14F-4D97-AF65-F5344CB8AC3E}">
        <p14:creationId xmlns:p14="http://schemas.microsoft.com/office/powerpoint/2010/main" val="179864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195905" y="884569"/>
            <a:ext cx="4737132" cy="5651697"/>
          </a:xfrm>
        </p:spPr>
        <p:txBody>
          <a:bodyPr/>
          <a:lstStyle/>
          <a:p>
            <a:r>
              <a:rPr lang="en-US" dirty="0"/>
              <a:t>11 Criteria for Substance Use Disorders </a:t>
            </a:r>
            <a:br>
              <a:rPr lang="en-US" dirty="0"/>
            </a:br>
            <a:br>
              <a:rPr lang="en-US" dirty="0"/>
            </a:br>
            <a:r>
              <a:rPr lang="en-US" sz="2800" dirty="0">
                <a:solidFill>
                  <a:schemeClr val="tx1"/>
                </a:solidFill>
                <a:latin typeface="+mn-lt"/>
              </a:rPr>
              <a:t>2-3: Mild</a:t>
            </a:r>
            <a:br>
              <a:rPr lang="en-US" sz="2800" dirty="0">
                <a:solidFill>
                  <a:schemeClr val="tx1"/>
                </a:solidFill>
                <a:latin typeface="+mn-lt"/>
              </a:rPr>
            </a:br>
            <a:r>
              <a:rPr lang="en-US" sz="2800" dirty="0">
                <a:solidFill>
                  <a:schemeClr val="tx1"/>
                </a:solidFill>
                <a:latin typeface="+mn-lt"/>
              </a:rPr>
              <a:t>4-5: Moderate</a:t>
            </a:r>
            <a:br>
              <a:rPr lang="en-US" sz="2800" dirty="0">
                <a:solidFill>
                  <a:schemeClr val="tx1"/>
                </a:solidFill>
                <a:latin typeface="+mn-lt"/>
              </a:rPr>
            </a:br>
            <a:r>
              <a:rPr lang="en-US" sz="2800" dirty="0">
                <a:solidFill>
                  <a:schemeClr val="tx1"/>
                </a:solidFill>
                <a:latin typeface="+mn-lt"/>
              </a:rPr>
              <a:t>6 + : Severe</a:t>
            </a:r>
            <a:br>
              <a:rPr lang="en-US" dirty="0"/>
            </a:br>
            <a:endParaRPr lang="en-US" dirty="0"/>
          </a:p>
        </p:txBody>
      </p:sp>
      <p:sp>
        <p:nvSpPr>
          <p:cNvPr id="4" name="Date Placeholder 3"/>
          <p:cNvSpPr>
            <a:spLocks noGrp="1"/>
          </p:cNvSpPr>
          <p:nvPr>
            <p:ph type="dt" sz="half" idx="10"/>
          </p:nvPr>
        </p:nvSpPr>
        <p:spPr/>
        <p:txBody>
          <a:bodyPr/>
          <a:lstStyle/>
          <a:p>
            <a:fld id="{D51CE668-97CF-FD46-BF26-90F2E5BE178C}" type="datetime1">
              <a:rPr lang="en-US" smtClean="0"/>
              <a:t>3/11/2023</a:t>
            </a:fld>
            <a:endParaRPr lang="en-US" dirty="0"/>
          </a:p>
        </p:txBody>
      </p:sp>
      <p:pic>
        <p:nvPicPr>
          <p:cNvPr id="3" name="Picture 2" descr="A blue book cover&#10;&#10;Description automatically generated with low confidence">
            <a:extLst>
              <a:ext uri="{FF2B5EF4-FFF2-40B4-BE49-F238E27FC236}">
                <a16:creationId xmlns:a16="http://schemas.microsoft.com/office/drawing/2014/main" id="{84D485D3-858B-8A74-65F1-5DEB1A11F230}"/>
              </a:ext>
            </a:extLst>
          </p:cNvPr>
          <p:cNvPicPr>
            <a:picLocks noChangeAspect="1"/>
          </p:cNvPicPr>
          <p:nvPr/>
        </p:nvPicPr>
        <p:blipFill>
          <a:blip r:embed="rId3"/>
          <a:stretch>
            <a:fillRect/>
          </a:stretch>
        </p:blipFill>
        <p:spPr>
          <a:xfrm>
            <a:off x="5948096" y="2101756"/>
            <a:ext cx="2574667" cy="3688387"/>
          </a:xfrm>
          <a:prstGeom prst="rect">
            <a:avLst/>
          </a:prstGeom>
        </p:spPr>
      </p:pic>
    </p:spTree>
    <p:extLst>
      <p:ext uri="{BB962C8B-B14F-4D97-AF65-F5344CB8AC3E}">
        <p14:creationId xmlns:p14="http://schemas.microsoft.com/office/powerpoint/2010/main" val="64537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A37BE86-C4D9-A555-CABE-4F8F9F63BEAF}"/>
              </a:ext>
            </a:extLst>
          </p:cNvPr>
          <p:cNvGraphicFramePr>
            <a:graphicFrameLocks noGrp="1"/>
          </p:cNvGraphicFramePr>
          <p:nvPr>
            <p:ph sz="half" idx="1"/>
            <p:extLst>
              <p:ext uri="{D42A27DB-BD31-4B8C-83A1-F6EECF244321}">
                <p14:modId xmlns:p14="http://schemas.microsoft.com/office/powerpoint/2010/main" val="3133049008"/>
              </p:ext>
            </p:extLst>
          </p:nvPr>
        </p:nvGraphicFramePr>
        <p:xfrm>
          <a:off x="2316394" y="1671320"/>
          <a:ext cx="5007264" cy="2560320"/>
        </p:xfrm>
        <a:graphic>
          <a:graphicData uri="http://schemas.openxmlformats.org/drawingml/2006/table">
            <a:tbl>
              <a:tblPr firstRow="1" bandRow="1">
                <a:tableStyleId>{5940675A-B579-460E-94D1-54222C63F5DA}</a:tableStyleId>
              </a:tblPr>
              <a:tblGrid>
                <a:gridCol w="5007264">
                  <a:extLst>
                    <a:ext uri="{9D8B030D-6E8A-4147-A177-3AD203B41FA5}">
                      <a16:colId xmlns:a16="http://schemas.microsoft.com/office/drawing/2014/main" val="1052056238"/>
                    </a:ext>
                  </a:extLst>
                </a:gridCol>
              </a:tblGrid>
              <a:tr h="370840">
                <a:tc>
                  <a:txBody>
                    <a:bodyPr/>
                    <a:lstStyle/>
                    <a:p>
                      <a:pPr algn="ctr"/>
                      <a:r>
                        <a:rPr lang="en-US" sz="3600" b="1" dirty="0">
                          <a:solidFill>
                            <a:schemeClr val="accent2"/>
                          </a:solidFill>
                        </a:rPr>
                        <a:t>Impaired Control</a:t>
                      </a:r>
                    </a:p>
                  </a:txBody>
                  <a:tcPr/>
                </a:tc>
                <a:extLst>
                  <a:ext uri="{0D108BD9-81ED-4DB2-BD59-A6C34878D82A}">
                    <a16:rowId xmlns:a16="http://schemas.microsoft.com/office/drawing/2014/main" val="35976454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2"/>
                          </a:solidFill>
                        </a:rPr>
                        <a:t>Social Impairment</a:t>
                      </a:r>
                    </a:p>
                  </a:txBody>
                  <a:tcPr/>
                </a:tc>
                <a:extLst>
                  <a:ext uri="{0D108BD9-81ED-4DB2-BD59-A6C34878D82A}">
                    <a16:rowId xmlns:a16="http://schemas.microsoft.com/office/drawing/2014/main" val="3036953235"/>
                  </a:ext>
                </a:extLst>
              </a:tr>
              <a:tr h="370840">
                <a:tc>
                  <a:txBody>
                    <a:bodyPr/>
                    <a:lstStyle/>
                    <a:p>
                      <a:pPr algn="ctr"/>
                      <a:r>
                        <a:rPr lang="en-US" sz="3600" b="1" dirty="0">
                          <a:solidFill>
                            <a:schemeClr val="accent3"/>
                          </a:solidFill>
                        </a:rPr>
                        <a:t>Risky Use</a:t>
                      </a:r>
                    </a:p>
                  </a:txBody>
                  <a:tcPr/>
                </a:tc>
                <a:extLst>
                  <a:ext uri="{0D108BD9-81ED-4DB2-BD59-A6C34878D82A}">
                    <a16:rowId xmlns:a16="http://schemas.microsoft.com/office/drawing/2014/main" val="1602967788"/>
                  </a:ext>
                </a:extLst>
              </a:tr>
              <a:tr h="370840">
                <a:tc>
                  <a:txBody>
                    <a:bodyPr/>
                    <a:lstStyle/>
                    <a:p>
                      <a:pPr algn="ctr"/>
                      <a:r>
                        <a:rPr lang="en-US" sz="3600" b="1" dirty="0">
                          <a:solidFill>
                            <a:schemeClr val="accent4"/>
                          </a:solidFill>
                        </a:rPr>
                        <a:t>Physical impairment</a:t>
                      </a:r>
                    </a:p>
                  </a:txBody>
                  <a:tcPr/>
                </a:tc>
                <a:extLst>
                  <a:ext uri="{0D108BD9-81ED-4DB2-BD59-A6C34878D82A}">
                    <a16:rowId xmlns:a16="http://schemas.microsoft.com/office/drawing/2014/main" val="443374671"/>
                  </a:ext>
                </a:extLst>
              </a:tr>
            </a:tbl>
          </a:graphicData>
        </a:graphic>
      </p:graphicFrame>
      <p:sp>
        <p:nvSpPr>
          <p:cNvPr id="3" name="Content Placeholder 2"/>
          <p:cNvSpPr>
            <a:spLocks noGrp="1"/>
          </p:cNvSpPr>
          <p:nvPr>
            <p:ph sz="half" idx="2"/>
          </p:nvPr>
        </p:nvSpPr>
        <p:spPr/>
        <p:txBody>
          <a:bodyPr>
            <a:normAutofit/>
          </a:bodyPr>
          <a:lstStyle/>
          <a:p>
            <a:r>
              <a:rPr lang="en-US" sz="3200" dirty="0"/>
              <a:t>4 Key Buckets of Criteria for SUD Diagnosis</a:t>
            </a:r>
          </a:p>
        </p:txBody>
      </p:sp>
      <p:sp>
        <p:nvSpPr>
          <p:cNvPr id="4" name="Date Placeholder 3"/>
          <p:cNvSpPr>
            <a:spLocks noGrp="1"/>
          </p:cNvSpPr>
          <p:nvPr>
            <p:ph type="dt" sz="half" idx="10"/>
          </p:nvPr>
        </p:nvSpPr>
        <p:spPr/>
        <p:txBody>
          <a:bodyPr/>
          <a:lstStyle/>
          <a:p>
            <a:fld id="{696035FF-D059-AB42-B442-4B6C4F799DC2}" type="datetime1">
              <a:rPr lang="en-US" smtClean="0"/>
              <a:t>3/11/2023</a:t>
            </a:fld>
            <a:endParaRPr lang="en-US"/>
          </a:p>
        </p:txBody>
      </p:sp>
      <p:sp>
        <p:nvSpPr>
          <p:cNvPr id="6" name="TextBox 5">
            <a:extLst>
              <a:ext uri="{FF2B5EF4-FFF2-40B4-BE49-F238E27FC236}">
                <a16:creationId xmlns:a16="http://schemas.microsoft.com/office/drawing/2014/main" id="{F9C930DE-04C1-BC06-091D-EDF73E3D72A0}"/>
              </a:ext>
            </a:extLst>
          </p:cNvPr>
          <p:cNvSpPr txBox="1"/>
          <p:nvPr/>
        </p:nvSpPr>
        <p:spPr>
          <a:xfrm>
            <a:off x="677334" y="355600"/>
            <a:ext cx="7924800" cy="1200329"/>
          </a:xfrm>
          <a:prstGeom prst="rect">
            <a:avLst/>
          </a:prstGeom>
          <a:noFill/>
        </p:spPr>
        <p:txBody>
          <a:bodyPr wrap="square" rtlCol="0">
            <a:spAutoFit/>
          </a:bodyPr>
          <a:lstStyle/>
          <a:p>
            <a:r>
              <a:rPr lang="en-US" sz="2400" dirty="0"/>
              <a:t>“A problematic pattern of substance use leading to clinically significant impairment or distress… occurring within a 12-month period”</a:t>
            </a:r>
          </a:p>
        </p:txBody>
      </p:sp>
      <p:sp>
        <p:nvSpPr>
          <p:cNvPr id="2" name="Left Brace 1">
            <a:extLst>
              <a:ext uri="{FF2B5EF4-FFF2-40B4-BE49-F238E27FC236}">
                <a16:creationId xmlns:a16="http://schemas.microsoft.com/office/drawing/2014/main" id="{1404DC22-E960-1CC0-B726-A892DC86E94C}"/>
              </a:ext>
            </a:extLst>
          </p:cNvPr>
          <p:cNvSpPr/>
          <p:nvPr/>
        </p:nvSpPr>
        <p:spPr>
          <a:xfrm>
            <a:off x="1676400" y="1671320"/>
            <a:ext cx="473242" cy="2560320"/>
          </a:xfrm>
          <a:prstGeom prst="leftBrace">
            <a:avLst>
              <a:gd name="adj1" fmla="val 8333"/>
              <a:gd name="adj2" fmla="val 50626"/>
            </a:avLst>
          </a:prstGeom>
          <a:ln w="317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7" name="Title 5">
            <a:extLst>
              <a:ext uri="{FF2B5EF4-FFF2-40B4-BE49-F238E27FC236}">
                <a16:creationId xmlns:a16="http://schemas.microsoft.com/office/drawing/2014/main" id="{36914E18-D874-428C-BCD5-2E13EB8DC4E8}"/>
              </a:ext>
            </a:extLst>
          </p:cNvPr>
          <p:cNvSpPr txBox="1">
            <a:spLocks/>
          </p:cNvSpPr>
          <p:nvPr/>
        </p:nvSpPr>
        <p:spPr>
          <a:xfrm>
            <a:off x="192021" y="2520864"/>
            <a:ext cx="1721000" cy="5651697"/>
          </a:xfrm>
          <a:prstGeom prst="rect">
            <a:avLst/>
          </a:prstGeom>
        </p:spPr>
        <p:txBody>
          <a:bodyPr/>
          <a:lstStyle>
            <a:lvl1pPr algn="l" defTabSz="914400" rtl="0" eaLnBrk="1" latinLnBrk="0" hangingPunct="1">
              <a:lnSpc>
                <a:spcPct val="90000"/>
              </a:lnSpc>
              <a:spcBef>
                <a:spcPct val="0"/>
              </a:spcBef>
              <a:buNone/>
              <a:defRPr sz="3200" kern="1200">
                <a:solidFill>
                  <a:schemeClr val="tx1">
                    <a:lumMod val="50000"/>
                    <a:lumOff val="50000"/>
                  </a:schemeClr>
                </a:solidFill>
                <a:latin typeface="+mj-lt"/>
                <a:ea typeface="+mj-ea"/>
                <a:cs typeface="+mj-cs"/>
              </a:defRPr>
            </a:lvl1pPr>
          </a:lstStyle>
          <a:p>
            <a:r>
              <a:rPr lang="en-US" sz="1800" dirty="0">
                <a:solidFill>
                  <a:schemeClr val="accent4"/>
                </a:solidFill>
              </a:rPr>
              <a:t>11 Criteria for Substance Use Disorders</a:t>
            </a:r>
            <a:br>
              <a:rPr lang="en-US" sz="1800" dirty="0">
                <a:solidFill>
                  <a:schemeClr val="accent4"/>
                </a:solidFill>
              </a:rPr>
            </a:br>
            <a:endParaRPr lang="en-US" sz="1800" dirty="0">
              <a:solidFill>
                <a:schemeClr val="accent4"/>
              </a:solidFill>
            </a:endParaRPr>
          </a:p>
        </p:txBody>
      </p:sp>
    </p:spTree>
    <p:extLst>
      <p:ext uri="{BB962C8B-B14F-4D97-AF65-F5344CB8AC3E}">
        <p14:creationId xmlns:p14="http://schemas.microsoft.com/office/powerpoint/2010/main" val="157842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799" y="2378700"/>
            <a:ext cx="8218055" cy="3121146"/>
          </a:xfrm>
        </p:spPr>
        <p:txBody>
          <a:bodyPr>
            <a:normAutofit fontScale="90000"/>
          </a:bodyPr>
          <a:lstStyle/>
          <a:p>
            <a:r>
              <a:rPr lang="en-US" b="1" u="sng" dirty="0"/>
              <a:t>Case</a:t>
            </a:r>
            <a:r>
              <a:rPr lang="en-US" dirty="0"/>
              <a:t>:</a:t>
            </a:r>
            <a:br>
              <a:rPr lang="en-US" dirty="0"/>
            </a:br>
            <a:r>
              <a:rPr lang="en-US" dirty="0"/>
              <a:t>19-year-old comes in with family for help with opioids. Reports 5 months ago started smoking “blue pills,” started with 1 pill now and then but then after a couple of weeks was smoking daily. Planned to only smoke through December, but then couldn’t stop despite trying to cut down. Has not smoked in the past 5 weeks, but family concerned.</a:t>
            </a:r>
          </a:p>
        </p:txBody>
      </p:sp>
      <p:sp>
        <p:nvSpPr>
          <p:cNvPr id="4" name="Date Placeholder 3"/>
          <p:cNvSpPr>
            <a:spLocks noGrp="1"/>
          </p:cNvSpPr>
          <p:nvPr>
            <p:ph type="dt" sz="half" idx="10"/>
          </p:nvPr>
        </p:nvSpPr>
        <p:spPr/>
        <p:txBody>
          <a:bodyPr/>
          <a:lstStyle/>
          <a:p>
            <a:fld id="{30A389B6-1BD8-5E4A-8087-57E7BE069B9E}" type="datetime1">
              <a:rPr lang="en-US" smtClean="0"/>
              <a:t>3/11/2023</a:t>
            </a:fld>
            <a:endParaRPr lang="en-US" dirty="0"/>
          </a:p>
        </p:txBody>
      </p:sp>
      <p:pic>
        <p:nvPicPr>
          <p:cNvPr id="2" name="Picture 1" descr="A group of people smiling&#10;&#10;Description automatically generated with medium confidence">
            <a:extLst>
              <a:ext uri="{FF2B5EF4-FFF2-40B4-BE49-F238E27FC236}">
                <a16:creationId xmlns:a16="http://schemas.microsoft.com/office/drawing/2014/main" id="{6E26E8AD-5E19-3F7F-C232-B53B51684887}"/>
              </a:ext>
            </a:extLst>
          </p:cNvPr>
          <p:cNvPicPr>
            <a:picLocks noChangeAspect="1"/>
          </p:cNvPicPr>
          <p:nvPr/>
        </p:nvPicPr>
        <p:blipFill>
          <a:blip r:embed="rId2"/>
          <a:stretch>
            <a:fillRect/>
          </a:stretch>
        </p:blipFill>
        <p:spPr>
          <a:xfrm>
            <a:off x="3839464" y="277091"/>
            <a:ext cx="5020056" cy="1830229"/>
          </a:xfrm>
          <a:prstGeom prst="rect">
            <a:avLst/>
          </a:prstGeom>
          <a:ln>
            <a:solidFill>
              <a:schemeClr val="tx1"/>
            </a:solidFill>
          </a:ln>
        </p:spPr>
      </p:pic>
    </p:spTree>
    <p:extLst>
      <p:ext uri="{BB962C8B-B14F-4D97-AF65-F5344CB8AC3E}">
        <p14:creationId xmlns:p14="http://schemas.microsoft.com/office/powerpoint/2010/main" val="1186340690"/>
      </p:ext>
    </p:extLst>
  </p:cSld>
  <p:clrMapOvr>
    <a:masterClrMapping/>
  </p:clrMapOvr>
</p:sld>
</file>

<file path=ppt/theme/theme1.xml><?xml version="1.0" encoding="utf-8"?>
<a:theme xmlns:a="http://schemas.openxmlformats.org/drawingml/2006/main" name="Office Theme">
  <a:themeElements>
    <a:clrScheme name="HCMC">
      <a:dk1>
        <a:srgbClr val="000000"/>
      </a:dk1>
      <a:lt1>
        <a:srgbClr val="FFFFFF"/>
      </a:lt1>
      <a:dk2>
        <a:srgbClr val="0075BC"/>
      </a:dk2>
      <a:lt2>
        <a:srgbClr val="E7E6E6"/>
      </a:lt2>
      <a:accent1>
        <a:srgbClr val="0075BC"/>
      </a:accent1>
      <a:accent2>
        <a:srgbClr val="863694"/>
      </a:accent2>
      <a:accent3>
        <a:srgbClr val="77BD42"/>
      </a:accent3>
      <a:accent4>
        <a:srgbClr val="F08A20"/>
      </a:accent4>
      <a:accent5>
        <a:srgbClr val="1099D6"/>
      </a:accent5>
      <a:accent6>
        <a:srgbClr val="A77BB6"/>
      </a:accent6>
      <a:hlink>
        <a:srgbClr val="0075BC"/>
      </a:hlink>
      <a:folHlink>
        <a:srgbClr val="8636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715469B507094F8FE42D584BD2BA64" ma:contentTypeVersion="2" ma:contentTypeDescription="Create a new document." ma:contentTypeScope="" ma:versionID="f7ce24d2df99e65621e50f6fcda4d8f3">
  <xsd:schema xmlns:xsd="http://www.w3.org/2001/XMLSchema" xmlns:xs="http://www.w3.org/2001/XMLSchema" xmlns:p="http://schemas.microsoft.com/office/2006/metadata/properties" xmlns:ns2="7dfbd65d-b65c-42d9-844e-170f4c8f9f67" targetNamespace="http://schemas.microsoft.com/office/2006/metadata/properties" ma:root="true" ma:fieldsID="84e9a53c4623771bf46e161cae137497" ns2:_="">
    <xsd:import namespace="7dfbd65d-b65c-42d9-844e-170f4c8f9f6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bd65d-b65c-42d9-844e-170f4c8f9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A4D840-8CB7-4336-A5A4-9DC0E78C8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fbd65d-b65c-42d9-844e-170f4c8f9f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BE90F7-F8EA-41F1-931D-F0060417425A}">
  <ds:schemaRefs>
    <ds:schemaRef ds:uri="http://schemas.microsoft.com/sharepoint/v3/contenttype/forms"/>
  </ds:schemaRefs>
</ds:datastoreItem>
</file>

<file path=customXml/itemProps3.xml><?xml version="1.0" encoding="utf-8"?>
<ds:datastoreItem xmlns:ds="http://schemas.openxmlformats.org/officeDocument/2006/customXml" ds:itemID="{DE9C1E31-C2EA-41CB-9AFD-071359AD2BC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12865</TotalTime>
  <Words>3583</Words>
  <Application>Microsoft Office PowerPoint</Application>
  <PresentationFormat>On-screen Show (4:3)</PresentationFormat>
  <Paragraphs>289</Paragraphs>
  <Slides>32</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Radley</vt:lpstr>
      <vt:lpstr>Office Theme</vt:lpstr>
      <vt:lpstr>Diagnosing Substance Use Disorders in Youth</vt:lpstr>
      <vt:lpstr>Outline/ Objectives</vt:lpstr>
      <vt:lpstr>Case: 15-year-old who first smoked marijuana at age 12, given by non-parent family member to help relax. 4 months ago, started smoking a couple of times daily. Denies trouble stopping, can go a week at a time without smoking. Denies cravings, but likes how it makes them feel. Denies mood changes when using. </vt:lpstr>
      <vt:lpstr>Tensions</vt:lpstr>
      <vt:lpstr>Adolescent Brain Development</vt:lpstr>
      <vt:lpstr>Drug abuse &amp; dependence peak with initiation at age 19</vt:lpstr>
      <vt:lpstr>11 Criteria for Substance Use Disorders   2-3: Mild 4-5: Moderate 6 + : Severe </vt:lpstr>
      <vt:lpstr>PowerPoint Presentation</vt:lpstr>
      <vt:lpstr>Case: 19-year-old comes in with family for help with opioids. Reports 5 months ago started smoking “blue pills,” started with 1 pill now and then but then after a couple of weeks was smoking daily. Planned to only smoke through December, but then couldn’t stop despite trying to cut down. Has not smoked in the past 5 weeks, but family concerned.</vt:lpstr>
      <vt:lpstr>Impaired Control  1. Use in larger amounts or longer periods than intended 2. Unable to cut down or control use 3. Excessive time spent to obtain, use, or recover 4. Craving*  *Lack of consistency in youth about what this means: appetitive urges? Withdrawal? Lack of access? </vt:lpstr>
      <vt:lpstr>Case: 16-year-old presents to clinic after opioid overdose treated in the ED. He was given buprenorphine then and was told to follow up in clinic. He smoked fentanyl with friends after school, but now changed schools. Knows that he has to stop for his family, especially his mom. </vt:lpstr>
      <vt:lpstr>Social Impairment  5. Failure to fulfill major role obligations (work, home, school) 6. Persistent or recurrent use-related social or interpersonal problems 7. Important social, occupational, or recreational activities given up </vt:lpstr>
      <vt:lpstr>Case: 16-year-old comes to clinic after disclosing to PCP that she overdosed 2x with opioids. Reports that everyone in her school uses drugs &amp; that she was the last one to overdose. Started using opioids at age 10-11 when she and a cousin stole percocets to get “blissed out.”  </vt:lpstr>
      <vt:lpstr>Risky Use  8. Recurrent physically hazardous use* 9. Use despite persistent physical or mental harm from drug  * Developmentally bound!</vt:lpstr>
      <vt:lpstr>Case: 20-year-old brought into the hospital after a car accident when under the influence. Reports to smoke meth daily x 3 years &amp; now also percocets daily for the past 6 months. He’s sweating, vomiting, and restless.  You give him buprenorphine and then a couple of hours later he starts vomiting much more. He refuses any more buprenorphine.</vt:lpstr>
      <vt:lpstr>Physical Dependence 10. Tolerance, either  - need for increased amounts to achieve intoxication  - diminished effect when taking same amount 11. Withdrawal, either  - withdrawal syndrome  - substance taken to avoid or relieve withdrawal   </vt:lpstr>
      <vt:lpstr>Limitations of DSM-5 criteria</vt:lpstr>
      <vt:lpstr>Limitations of DSM-5 criteria</vt:lpstr>
      <vt:lpstr>Limitations of DSM-5 criteria</vt:lpstr>
      <vt:lpstr>Risk Factors for Use Disorders</vt:lpstr>
      <vt:lpstr>High Risk Screen &lt;14 year old Alcohol Use   </vt:lpstr>
      <vt:lpstr>High Risk Screen &lt;14 year old   </vt:lpstr>
      <vt:lpstr>High Risk Screen &lt;14 year old   </vt:lpstr>
      <vt:lpstr>Family History of SUD </vt:lpstr>
      <vt:lpstr>Adverse Childhood Experiences  </vt:lpstr>
      <vt:lpstr>Co-occurring mental illness </vt:lpstr>
      <vt:lpstr>Case: 16-year-old presents to the ED after a car accident where both she &amp; her boyfriend were intoxicated. She started drinking at age 13. She has now had 4 ED or hospital stays in the last 5 months related to alcohol use and 3 that involved police. In 3 of these visits, she was evaluated by psychology due to suicidal ideation while intoxicated.</vt:lpstr>
      <vt:lpstr>SUD Criteria (DSM-5)</vt:lpstr>
      <vt:lpstr>SUD Criteria (DSM-5)</vt:lpstr>
      <vt:lpstr>Summary</vt:lpstr>
      <vt:lpstr>Thank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Takahashi, Keiko</dc:creator>
  <cp:lastModifiedBy>Grahan, Brian</cp:lastModifiedBy>
  <cp:revision>553</cp:revision>
  <cp:lastPrinted>2017-11-08T17:42:54Z</cp:lastPrinted>
  <dcterms:created xsi:type="dcterms:W3CDTF">2017-10-09T14:20:11Z</dcterms:created>
  <dcterms:modified xsi:type="dcterms:W3CDTF">2023-03-11T19:45:13Z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0x01010033715469B507094F8FE42D584BD2BA64</vt:lpwstr>
  </property>
  <property fmtid="{D5CDD505-2E9C-101B-9397-08002B2CF9AE}" pid="3" name="MSIP_Label_5517dd99-8573-483a-8620-8f6f69c1291c_Enabled">
    <vt:lpwstr>true</vt:lpwstr>
  </property>
  <property fmtid="{D5CDD505-2E9C-101B-9397-08002B2CF9AE}" pid="4" name="MSIP_Label_5517dd99-8573-483a-8620-8f6f69c1291c_SetDate">
    <vt:lpwstr>2022-07-07T15:31:33Z</vt:lpwstr>
  </property>
  <property fmtid="{D5CDD505-2E9C-101B-9397-08002B2CF9AE}" pid="5" name="MSIP_Label_5517dd99-8573-483a-8620-8f6f69c1291c_Method">
    <vt:lpwstr>Standard</vt:lpwstr>
  </property>
  <property fmtid="{D5CDD505-2E9C-101B-9397-08002B2CF9AE}" pid="6" name="MSIP_Label_5517dd99-8573-483a-8620-8f6f69c1291c_Name">
    <vt:lpwstr>General</vt:lpwstr>
  </property>
  <property fmtid="{D5CDD505-2E9C-101B-9397-08002B2CF9AE}" pid="7" name="MSIP_Label_5517dd99-8573-483a-8620-8f6f69c1291c_SiteId">
    <vt:lpwstr>ada0782c-5f34-4003-b5d6-3187f30aecdd</vt:lpwstr>
  </property>
  <property fmtid="{D5CDD505-2E9C-101B-9397-08002B2CF9AE}" pid="8" name="MSIP_Label_5517dd99-8573-483a-8620-8f6f69c1291c_ActionId">
    <vt:lpwstr>4e9ec870-ac49-4ad2-8a2d-b2c999c12422</vt:lpwstr>
  </property>
  <property fmtid="{D5CDD505-2E9C-101B-9397-08002B2CF9AE}" pid="9" name="MSIP_Label_5517dd99-8573-483a-8620-8f6f69c1291c_ContentBits">
    <vt:lpwstr>0</vt:lpwstr>
  </property>
</Properties>
</file>